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  <Override PartName="/ppt/media/media2.mov" ContentType="video/unknown"/>
  <Override PartName="/ppt/media/media3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3429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10287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7145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2057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24003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2743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Human-Brain-Best-HD-Wallpaper-36888.jpg" descr="Human-Brain-Best-HD-Wallpaper-3688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38198" y="-77835"/>
            <a:ext cx="18874796" cy="990927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Masterclass"/>
          <p:cNvSpPr txBox="1"/>
          <p:nvPr>
            <p:ph type="ctrTitle"/>
          </p:nvPr>
        </p:nvSpPr>
        <p:spPr>
          <a:xfrm>
            <a:off x="-1123311" y="4292601"/>
            <a:ext cx="8912876" cy="3893419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Masterclass</a:t>
            </a:r>
          </a:p>
        </p:txBody>
      </p:sp>
      <p:sp>
        <p:nvSpPr>
          <p:cNvPr id="130" name="Neural Networks"/>
          <p:cNvSpPr txBox="1"/>
          <p:nvPr>
            <p:ph type="subTitle" sz="quarter" idx="1"/>
          </p:nvPr>
        </p:nvSpPr>
        <p:spPr>
          <a:xfrm>
            <a:off x="-1110611" y="7797800"/>
            <a:ext cx="11861801" cy="12317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FFF"/>
                </a:solidFill>
              </a:defRPr>
            </a:lvl1pPr>
          </a:lstStyle>
          <a:p>
            <a:pPr/>
            <a:r>
              <a:t>Neural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Neural…"/>
          <p:cNvSpPr txBox="1"/>
          <p:nvPr>
            <p:ph type="title"/>
          </p:nvPr>
        </p:nvSpPr>
        <p:spPr>
          <a:xfrm>
            <a:off x="571500" y="571500"/>
            <a:ext cx="11861800" cy="6033445"/>
          </a:xfrm>
          <a:prstGeom prst="rect">
            <a:avLst/>
          </a:prstGeom>
        </p:spPr>
        <p:txBody>
          <a:bodyPr/>
          <a:lstStyle/>
          <a:p>
            <a:pPr/>
            <a:r>
              <a:t>Neural</a:t>
            </a:r>
          </a:p>
          <a:p>
            <a:pPr/>
            <a:r>
              <a:t>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607"/>
          <a:stretch>
            <a:fillRect/>
          </a:stretch>
        </p:blipFill>
        <p:spPr>
          <a:xfrm>
            <a:off x="-1" y="1075134"/>
            <a:ext cx="13004801" cy="7603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Human-Brain-Best-HD-Wallpaper-36888.jpg" descr="Human-Brain-Best-HD-Wallpaper-36888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268" t="0" r="35268" b="0"/>
          <a:stretch>
            <a:fillRect/>
          </a:stretch>
        </p:blipFill>
        <p:spPr>
          <a:xfrm>
            <a:off x="7531100" y="-6612360"/>
            <a:ext cx="9184543" cy="16365960"/>
          </a:xfrm>
          <a:prstGeom prst="rect">
            <a:avLst/>
          </a:prstGeom>
        </p:spPr>
      </p:pic>
      <p:sp>
        <p:nvSpPr>
          <p:cNvPr id="160" name="Line"/>
          <p:cNvSpPr/>
          <p:nvPr>
            <p:ph type="body" idx="14"/>
          </p:nvPr>
        </p:nvSpPr>
        <p:spPr>
          <a:xfrm flipV="1">
            <a:off x="663009" y="2440557"/>
            <a:ext cx="6451600" cy="2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" name="Key-words"/>
          <p:cNvSpPr txBox="1"/>
          <p:nvPr>
            <p:ph type="title"/>
          </p:nvPr>
        </p:nvSpPr>
        <p:spPr>
          <a:xfrm>
            <a:off x="571500" y="571500"/>
            <a:ext cx="6451600" cy="1998217"/>
          </a:xfrm>
          <a:prstGeom prst="rect">
            <a:avLst/>
          </a:prstGeom>
        </p:spPr>
        <p:txBody>
          <a:bodyPr/>
          <a:lstStyle/>
          <a:p>
            <a:pPr/>
            <a:r>
              <a:t>Key-words</a:t>
            </a:r>
          </a:p>
        </p:txBody>
      </p:sp>
      <p:sp>
        <p:nvSpPr>
          <p:cNvPr id="162" name="Input…"/>
          <p:cNvSpPr txBox="1"/>
          <p:nvPr>
            <p:ph type="body" sz="half" idx="1"/>
          </p:nvPr>
        </p:nvSpPr>
        <p:spPr>
          <a:xfrm>
            <a:off x="571500" y="2844800"/>
            <a:ext cx="6451600" cy="6097107"/>
          </a:xfrm>
          <a:prstGeom prst="rect">
            <a:avLst/>
          </a:prstGeom>
        </p:spPr>
        <p:txBody>
          <a:bodyPr/>
          <a:lstStyle/>
          <a:p>
            <a:pPr/>
            <a:r>
              <a:t>Input</a:t>
            </a:r>
          </a:p>
          <a:p>
            <a:pPr/>
            <a:r>
              <a:t>Output</a:t>
            </a:r>
          </a:p>
          <a:p>
            <a:pPr/>
            <a:r>
              <a:t>Weights</a:t>
            </a:r>
          </a:p>
          <a:p>
            <a:pPr/>
            <a:r>
              <a:t>Activations</a:t>
            </a:r>
          </a:p>
          <a:p>
            <a:pPr/>
            <a:r>
              <a:t>Learning Rate</a:t>
            </a:r>
          </a:p>
          <a:p>
            <a:pPr/>
          </a:p>
          <a:p>
            <a:pPr/>
            <a:r>
              <a:t>Feed forward</a:t>
            </a:r>
          </a:p>
          <a:p>
            <a:pPr/>
            <a:r>
              <a:t>Back propagation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439" y="2219571"/>
            <a:ext cx="4896616" cy="4896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3974" y="2828301"/>
            <a:ext cx="4387434" cy="4096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8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9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0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171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172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3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4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5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6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7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8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9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180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181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2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183" name="0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184" name="1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185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186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187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188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189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190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191" name="0.6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192" name="Rounded Rectangle"/>
          <p:cNvSpPr/>
          <p:nvPr/>
        </p:nvSpPr>
        <p:spPr>
          <a:xfrm>
            <a:off x="782001" y="32983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93" name="Rounded Rectangle"/>
          <p:cNvSpPr/>
          <p:nvPr/>
        </p:nvSpPr>
        <p:spPr>
          <a:xfrm>
            <a:off x="782001" y="75903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94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Line"/>
          <p:cNvSpPr/>
          <p:nvPr/>
        </p:nvSpPr>
        <p:spPr>
          <a:xfrm>
            <a:off x="4251585" y="2995193"/>
            <a:ext cx="1746808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97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98" name="Line"/>
          <p:cNvSpPr/>
          <p:nvPr/>
        </p:nvSpPr>
        <p:spPr>
          <a:xfrm flipV="1">
            <a:off x="4118268" y="3442689"/>
            <a:ext cx="2067401" cy="2853092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99" name="OUTPUT"/>
          <p:cNvSpPr/>
          <p:nvPr/>
        </p:nvSpPr>
        <p:spPr>
          <a:xfrm>
            <a:off x="9650656" y="2574464"/>
            <a:ext cx="1959770" cy="1559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0" y="0"/>
                </a:moveTo>
                <a:cubicBezTo>
                  <a:pt x="345" y="0"/>
                  <a:pt x="0" y="433"/>
                  <a:pt x="0" y="967"/>
                </a:cubicBezTo>
                <a:lnTo>
                  <a:pt x="0" y="17472"/>
                </a:lnTo>
                <a:cubicBezTo>
                  <a:pt x="0" y="18006"/>
                  <a:pt x="345" y="18440"/>
                  <a:pt x="770" y="18440"/>
                </a:cubicBezTo>
                <a:lnTo>
                  <a:pt x="15371" y="18440"/>
                </a:lnTo>
                <a:lnTo>
                  <a:pt x="16915" y="21600"/>
                </a:lnTo>
                <a:lnTo>
                  <a:pt x="18459" y="18440"/>
                </a:lnTo>
                <a:lnTo>
                  <a:pt x="20830" y="18440"/>
                </a:lnTo>
                <a:cubicBezTo>
                  <a:pt x="21255" y="18440"/>
                  <a:pt x="21600" y="18006"/>
                  <a:pt x="21600" y="17472"/>
                </a:cubicBezTo>
                <a:lnTo>
                  <a:pt x="21600" y="967"/>
                </a:lnTo>
                <a:cubicBezTo>
                  <a:pt x="21600" y="433"/>
                  <a:pt x="21255" y="0"/>
                  <a:pt x="20830" y="0"/>
                </a:cubicBezTo>
                <a:lnTo>
                  <a:pt x="770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200" name="INPUT"/>
          <p:cNvSpPr/>
          <p:nvPr/>
        </p:nvSpPr>
        <p:spPr>
          <a:xfrm>
            <a:off x="1463390" y="855731"/>
            <a:ext cx="1959769" cy="165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0" y="0"/>
                </a:moveTo>
                <a:cubicBezTo>
                  <a:pt x="345" y="0"/>
                  <a:pt x="0" y="409"/>
                  <a:pt x="0" y="914"/>
                </a:cubicBezTo>
                <a:lnTo>
                  <a:pt x="0" y="16502"/>
                </a:lnTo>
                <a:cubicBezTo>
                  <a:pt x="0" y="17007"/>
                  <a:pt x="345" y="17416"/>
                  <a:pt x="770" y="17416"/>
                </a:cubicBezTo>
                <a:lnTo>
                  <a:pt x="2821" y="17416"/>
                </a:lnTo>
                <a:lnTo>
                  <a:pt x="4365" y="21600"/>
                </a:lnTo>
                <a:lnTo>
                  <a:pt x="5910" y="17416"/>
                </a:lnTo>
                <a:lnTo>
                  <a:pt x="20830" y="17416"/>
                </a:lnTo>
                <a:cubicBezTo>
                  <a:pt x="21255" y="17416"/>
                  <a:pt x="21600" y="17007"/>
                  <a:pt x="21600" y="16502"/>
                </a:cubicBezTo>
                <a:lnTo>
                  <a:pt x="21600" y="914"/>
                </a:lnTo>
                <a:cubicBezTo>
                  <a:pt x="21600" y="409"/>
                  <a:pt x="21255" y="0"/>
                  <a:pt x="20830" y="0"/>
                </a:cubicBezTo>
                <a:lnTo>
                  <a:pt x="770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01" name="WEIGHTS"/>
          <p:cNvSpPr/>
          <p:nvPr/>
        </p:nvSpPr>
        <p:spPr>
          <a:xfrm>
            <a:off x="6246098" y="4094020"/>
            <a:ext cx="2370932" cy="1331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82" y="0"/>
                </a:moveTo>
                <a:cubicBezTo>
                  <a:pt x="4031" y="0"/>
                  <a:pt x="3746" y="508"/>
                  <a:pt x="3746" y="1133"/>
                </a:cubicBezTo>
                <a:lnTo>
                  <a:pt x="3746" y="8022"/>
                </a:lnTo>
                <a:lnTo>
                  <a:pt x="0" y="10295"/>
                </a:lnTo>
                <a:lnTo>
                  <a:pt x="3746" y="12574"/>
                </a:lnTo>
                <a:lnTo>
                  <a:pt x="3746" y="20467"/>
                </a:lnTo>
                <a:cubicBezTo>
                  <a:pt x="3746" y="21092"/>
                  <a:pt x="4031" y="21600"/>
                  <a:pt x="4382" y="21600"/>
                </a:cubicBezTo>
                <a:lnTo>
                  <a:pt x="20964" y="21600"/>
                </a:lnTo>
                <a:cubicBezTo>
                  <a:pt x="21315" y="21600"/>
                  <a:pt x="21600" y="21092"/>
                  <a:pt x="21600" y="20467"/>
                </a:cubicBezTo>
                <a:lnTo>
                  <a:pt x="21600" y="1133"/>
                </a:lnTo>
                <a:cubicBezTo>
                  <a:pt x="21600" y="508"/>
                  <a:pt x="21315" y="0"/>
                  <a:pt x="20964" y="0"/>
                </a:cubicBezTo>
                <a:lnTo>
                  <a:pt x="4382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WEIGHTS</a:t>
            </a:r>
          </a:p>
        </p:txBody>
      </p:sp>
      <p:sp>
        <p:nvSpPr>
          <p:cNvPr id="202" name="ACTIVATION"/>
          <p:cNvSpPr/>
          <p:nvPr/>
        </p:nvSpPr>
        <p:spPr>
          <a:xfrm>
            <a:off x="7507631" y="2085690"/>
            <a:ext cx="2370932" cy="1331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82" y="0"/>
                </a:moveTo>
                <a:cubicBezTo>
                  <a:pt x="4031" y="0"/>
                  <a:pt x="3746" y="508"/>
                  <a:pt x="3746" y="1133"/>
                </a:cubicBezTo>
                <a:lnTo>
                  <a:pt x="3746" y="8022"/>
                </a:lnTo>
                <a:lnTo>
                  <a:pt x="0" y="10295"/>
                </a:lnTo>
                <a:lnTo>
                  <a:pt x="3746" y="12574"/>
                </a:lnTo>
                <a:lnTo>
                  <a:pt x="3746" y="20467"/>
                </a:lnTo>
                <a:cubicBezTo>
                  <a:pt x="3746" y="21092"/>
                  <a:pt x="4031" y="21600"/>
                  <a:pt x="4382" y="21600"/>
                </a:cubicBezTo>
                <a:lnTo>
                  <a:pt x="20964" y="21600"/>
                </a:lnTo>
                <a:cubicBezTo>
                  <a:pt x="21315" y="21600"/>
                  <a:pt x="21600" y="21092"/>
                  <a:pt x="21600" y="20467"/>
                </a:cubicBezTo>
                <a:lnTo>
                  <a:pt x="21600" y="1133"/>
                </a:lnTo>
                <a:cubicBezTo>
                  <a:pt x="21600" y="508"/>
                  <a:pt x="21315" y="0"/>
                  <a:pt x="20964" y="0"/>
                </a:cubicBezTo>
                <a:lnTo>
                  <a:pt x="4382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ACTIVATION</a:t>
            </a:r>
          </a:p>
        </p:txBody>
      </p:sp>
      <p:sp>
        <p:nvSpPr>
          <p:cNvPr id="203" name="HIDDEN…"/>
          <p:cNvSpPr/>
          <p:nvPr/>
        </p:nvSpPr>
        <p:spPr>
          <a:xfrm>
            <a:off x="8422919" y="414803"/>
            <a:ext cx="2274889" cy="1445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55" y="0"/>
                </a:moveTo>
                <a:cubicBezTo>
                  <a:pt x="3289" y="0"/>
                  <a:pt x="2992" y="468"/>
                  <a:pt x="2992" y="1044"/>
                </a:cubicBezTo>
                <a:lnTo>
                  <a:pt x="2992" y="16708"/>
                </a:lnTo>
                <a:lnTo>
                  <a:pt x="0" y="21600"/>
                </a:lnTo>
                <a:lnTo>
                  <a:pt x="12322" y="19892"/>
                </a:lnTo>
                <a:lnTo>
                  <a:pt x="20937" y="19892"/>
                </a:lnTo>
                <a:cubicBezTo>
                  <a:pt x="21303" y="19892"/>
                  <a:pt x="21600" y="19425"/>
                  <a:pt x="21600" y="18849"/>
                </a:cubicBezTo>
                <a:lnTo>
                  <a:pt x="21600" y="1044"/>
                </a:lnTo>
                <a:cubicBezTo>
                  <a:pt x="21600" y="468"/>
                  <a:pt x="21303" y="0"/>
                  <a:pt x="20937" y="0"/>
                </a:cubicBezTo>
                <a:lnTo>
                  <a:pt x="3655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HIDDEN</a:t>
            </a:r>
          </a:p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LAYER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1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"/>
                            </p:stCondLst>
                            <p:childTnLst>
                              <p:par>
                                <p:cTn id="103" presetClass="entr" nodeType="afterEffect" presetSubtype="1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"/>
                            </p:stCondLst>
                            <p:childTnLst>
                              <p:par>
                                <p:cTn id="108" presetClass="entr" nodeType="afterEffect" presetSubtype="1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13" presetClass="entr" nodeType="afterEffect" presetSubtype="1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Class="entr" nodeType="clickEffect" presetSubtype="16" presetID="23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xit" nodeType="click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Class="exit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xit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Class="exit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ntr" nodeType="click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0" dur="7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Class="entr" nodeType="click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5" dur="7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Class="entr" nodeType="clickEffect" presetSubtype="8" presetID="2" grpId="3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Class="entr" nodeType="clickEffect" presetSubtype="8" presetID="2" grpId="3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Class="entr" nodeType="clickEffec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Class="entr" nodeType="click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8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Class="entr" nodeType="click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Class="entr" nodeType="click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5" dur="8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Class="entr" nodeType="clickEffect" presetSubtype="8" presetID="2" grpId="3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Class="entr" nodeType="clickEffect" presetSubtype="16" presetID="23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6"/>
      <p:bldP build="whole" bldLvl="1" animBg="1" rev="0" advAuto="0" spid="187" grpId="22"/>
      <p:bldP build="whole" bldLvl="1" animBg="1" rev="0" advAuto="0" spid="181" grpId="20"/>
      <p:bldP build="whole" bldLvl="1" animBg="1" rev="0" advAuto="0" spid="198" grpId="38"/>
      <p:bldP build="whole" bldLvl="1" animBg="1" rev="0" advAuto="0" spid="190" grpId="25"/>
      <p:bldP build="whole" bldLvl="1" animBg="1" rev="0" advAuto="0" spid="177" grpId="19"/>
      <p:bldP build="whole" bldLvl="1" animBg="1" rev="0" advAuto="0" spid="182" grpId="1"/>
      <p:bldP build="whole" bldLvl="1" animBg="1" rev="0" advAuto="0" spid="183" grpId="33"/>
      <p:bldP build="whole" bldLvl="1" animBg="1" rev="0" advAuto="0" spid="194" grpId="35"/>
      <p:bldP build="whole" bldLvl="1" animBg="1" rev="0" advAuto="0" spid="199" grpId="2"/>
      <p:bldP build="whole" bldLvl="1" animBg="1" rev="0" advAuto="0" spid="197" grpId="37"/>
      <p:bldP build="whole" bldLvl="1" animBg="1" rev="0" advAuto="0" spid="202" grpId="40"/>
      <p:bldP build="whole" bldLvl="1" animBg="1" rev="0" advAuto="0" spid="200" grpId="7"/>
      <p:bldP build="whole" bldLvl="1" animBg="1" rev="0" advAuto="0" spid="201" grpId="26"/>
      <p:bldP build="whole" bldLvl="1" animBg="1" rev="0" advAuto="0" spid="167" grpId="9"/>
      <p:bldP build="whole" bldLvl="1" animBg="1" rev="0" advAuto="0" spid="188" grpId="23"/>
      <p:bldP build="whole" bldLvl="1" animBg="1" rev="0" advAuto="0" spid="201" grpId="29"/>
      <p:bldP build="whole" bldLvl="1" animBg="1" rev="0" advAuto="0" spid="193" grpId="32"/>
      <p:bldP build="whole" bldLvl="1" animBg="1" rev="0" advAuto="0" spid="170" grpId="3"/>
      <p:bldP build="whole" bldLvl="1" animBg="1" rev="0" advAuto="0" spid="185" grpId="4"/>
      <p:bldP build="whole" bldLvl="1" animBg="1" rev="0" advAuto="0" spid="175" grpId="21"/>
      <p:bldP build="whole" bldLvl="1" animBg="1" rev="0" advAuto="0" spid="168" grpId="10"/>
      <p:bldP build="whole" bldLvl="1" animBg="1" rev="0" advAuto="0" spid="184" grpId="34"/>
      <p:bldP build="whole" bldLvl="1" animBg="1" rev="0" advAuto="0" spid="196" grpId="36"/>
      <p:bldP build="whole" bldLvl="1" animBg="1" rev="0" advAuto="0" spid="176" grpId="18"/>
      <p:bldP build="whole" bldLvl="1" animBg="1" rev="0" advAuto="0" spid="200" grpId="27"/>
      <p:bldP build="whole" bldLvl="1" animBg="1" rev="0" advAuto="0" spid="203" grpId="11"/>
      <p:bldP build="whole" bldLvl="1" animBg="1" rev="0" advAuto="0" spid="172" grpId="15"/>
      <p:bldP build="whole" bldLvl="1" animBg="1" rev="0" advAuto="0" spid="199" grpId="28"/>
      <p:bldP build="whole" bldLvl="1" animBg="1" rev="0" advAuto="0" spid="174" grpId="16"/>
      <p:bldP build="whole" bldLvl="1" animBg="1" rev="0" advAuto="0" spid="179" grpId="12"/>
      <p:bldP build="whole" bldLvl="1" animBg="1" rev="0" advAuto="0" spid="180" grpId="13"/>
      <p:bldP build="whole" bldLvl="1" animBg="1" rev="0" advAuto="0" spid="191" grpId="39"/>
      <p:bldP build="whole" bldLvl="1" animBg="1" rev="0" advAuto="0" spid="189" grpId="24"/>
      <p:bldP build="whole" bldLvl="1" animBg="1" rev="0" advAuto="0" spid="178" grpId="17"/>
      <p:bldP build="whole" bldLvl="1" animBg="1" rev="0" advAuto="0" spid="169" grpId="14"/>
      <p:bldP build="whole" bldLvl="1" animBg="1" rev="0" advAuto="0" spid="192" grpId="31"/>
      <p:bldP build="whole" bldLvl="1" animBg="1" rev="0" advAuto="0" spid="171" grpId="5"/>
      <p:bldP build="whole" bldLvl="1" animBg="1" rev="0" advAuto="0" spid="203" grpId="30"/>
      <p:bldP build="whole" bldLvl="1" animBg="1" rev="0" advAuto="0" spid="173" grpId="8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0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07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08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209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210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11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12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13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14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15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16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17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218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219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20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221" name="0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222" name="1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23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224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225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226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227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228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229" name="0.6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230" name="0.3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231" name="Rounded Rectangle"/>
          <p:cNvSpPr/>
          <p:nvPr/>
        </p:nvSpPr>
        <p:spPr>
          <a:xfrm>
            <a:off x="782001" y="32983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2" name="Rounded Rectangle"/>
          <p:cNvSpPr/>
          <p:nvPr/>
        </p:nvSpPr>
        <p:spPr>
          <a:xfrm>
            <a:off x="782001" y="75903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Line"/>
          <p:cNvSpPr/>
          <p:nvPr/>
        </p:nvSpPr>
        <p:spPr>
          <a:xfrm>
            <a:off x="4004146" y="3545552"/>
            <a:ext cx="2262933" cy="2643624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7" name="Line"/>
          <p:cNvSpPr/>
          <p:nvPr/>
        </p:nvSpPr>
        <p:spPr>
          <a:xfrm>
            <a:off x="4256470" y="6714990"/>
            <a:ext cx="1759040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8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4"/>
      <p:bldP build="whole" bldLvl="1" animBg="1" rev="0" advAuto="0" spid="230" grpId="5"/>
      <p:bldP build="whole" bldLvl="1" animBg="1" rev="0" advAuto="0" spid="235" grpId="2"/>
      <p:bldP build="whole" bldLvl="1" animBg="1" rev="0" advAuto="0" spid="233" grpId="1"/>
      <p:bldP build="whole" bldLvl="1" animBg="1" rev="0" advAuto="0" spid="236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0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1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2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243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244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5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6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7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8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49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50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51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252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253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54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255" name="0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256" name="1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57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258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259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260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261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262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263" name="0.6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264" name="0.3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265" name="Rounded Rectangle"/>
          <p:cNvSpPr/>
          <p:nvPr/>
        </p:nvSpPr>
        <p:spPr>
          <a:xfrm>
            <a:off x="782001" y="32983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66" name="Rounded Rectangle"/>
          <p:cNvSpPr/>
          <p:nvPr/>
        </p:nvSpPr>
        <p:spPr>
          <a:xfrm>
            <a:off x="782001" y="75903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67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Line"/>
          <p:cNvSpPr/>
          <p:nvPr/>
        </p:nvSpPr>
        <p:spPr>
          <a:xfrm>
            <a:off x="7193963" y="3249657"/>
            <a:ext cx="2020395" cy="1354358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8137" y="3663514"/>
            <a:ext cx="2252733" cy="2103609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FEED FORWARD"/>
          <p:cNvSpPr/>
          <p:nvPr/>
        </p:nvSpPr>
        <p:spPr>
          <a:xfrm>
            <a:off x="8709401" y="746326"/>
            <a:ext cx="3500836" cy="220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9" y="0"/>
                </a:moveTo>
                <a:cubicBezTo>
                  <a:pt x="2683" y="0"/>
                  <a:pt x="2412" y="431"/>
                  <a:pt x="2412" y="964"/>
                </a:cubicBezTo>
                <a:lnTo>
                  <a:pt x="2412" y="14759"/>
                </a:lnTo>
                <a:lnTo>
                  <a:pt x="0" y="21600"/>
                </a:lnTo>
                <a:lnTo>
                  <a:pt x="5275" y="18434"/>
                </a:lnTo>
                <a:lnTo>
                  <a:pt x="20993" y="18434"/>
                </a:lnTo>
                <a:cubicBezTo>
                  <a:pt x="21329" y="18434"/>
                  <a:pt x="21600" y="18003"/>
                  <a:pt x="21600" y="17470"/>
                </a:cubicBezTo>
                <a:lnTo>
                  <a:pt x="21600" y="964"/>
                </a:lnTo>
                <a:cubicBezTo>
                  <a:pt x="21600" y="431"/>
                  <a:pt x="21329" y="0"/>
                  <a:pt x="20993" y="0"/>
                </a:cubicBezTo>
                <a:lnTo>
                  <a:pt x="3019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FEED FORWARD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2"/>
      <p:bldP build="whole" bldLvl="1" animBg="1" rev="0" advAuto="0" spid="267" grpId="1"/>
      <p:bldP build="whole" bldLvl="1" animBg="1" rev="0" advAuto="0" spid="271" grpId="4"/>
      <p:bldP build="whole" bldLvl="1" animBg="1" rev="0" advAuto="0" spid="270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74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75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76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277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278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79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80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81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82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83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84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85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286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287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88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289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290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291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292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293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294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295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296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297" name="0.2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298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99" name="Rounded Rectangle"/>
          <p:cNvSpPr/>
          <p:nvPr/>
        </p:nvSpPr>
        <p:spPr>
          <a:xfrm>
            <a:off x="782001" y="69940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00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01" name="Line"/>
          <p:cNvSpPr/>
          <p:nvPr/>
        </p:nvSpPr>
        <p:spPr>
          <a:xfrm>
            <a:off x="4251585" y="2995193"/>
            <a:ext cx="1746808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02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03" name="Line"/>
          <p:cNvSpPr/>
          <p:nvPr/>
        </p:nvSpPr>
        <p:spPr>
          <a:xfrm flipV="1">
            <a:off x="4118268" y="3442689"/>
            <a:ext cx="2067401" cy="2853092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7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8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8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1" grpId="6"/>
      <p:bldP build="whole" bldLvl="1" animBg="1" rev="0" advAuto="0" spid="298" grpId="1"/>
      <p:bldP build="whole" bldLvl="1" animBg="1" rev="0" advAuto="0" spid="303" grpId="8"/>
      <p:bldP build="whole" bldLvl="1" animBg="1" rev="0" advAuto="0" spid="302" grpId="7"/>
      <p:bldP build="whole" bldLvl="1" animBg="1" rev="0" advAuto="0" spid="300" grpId="5"/>
      <p:bldP build="whole" bldLvl="1" animBg="1" rev="0" advAuto="0" spid="289" grpId="3"/>
      <p:bldP build="whole" bldLvl="1" animBg="1" rev="0" advAuto="0" spid="290" grpId="4"/>
      <p:bldP build="whole" bldLvl="1" animBg="1" rev="0" advAuto="0" spid="297" grpId="9"/>
      <p:bldP build="whole" bldLvl="1" animBg="1" rev="0" advAuto="0" spid="299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0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07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08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309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310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11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12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13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14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15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16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17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318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319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20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321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22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323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324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325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326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327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328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329" name="0.2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330" name="0.4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331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32" name="Rounded Rectangle"/>
          <p:cNvSpPr/>
          <p:nvPr/>
        </p:nvSpPr>
        <p:spPr>
          <a:xfrm>
            <a:off x="782001" y="69940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3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34" name="Line"/>
          <p:cNvSpPr/>
          <p:nvPr/>
        </p:nvSpPr>
        <p:spPr>
          <a:xfrm>
            <a:off x="4004146" y="3557269"/>
            <a:ext cx="2263081" cy="2655414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35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36" name="Line"/>
          <p:cNvSpPr/>
          <p:nvPr/>
        </p:nvSpPr>
        <p:spPr>
          <a:xfrm>
            <a:off x="4277030" y="6730086"/>
            <a:ext cx="1746807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8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5"/>
      <p:bldP build="whole" bldLvl="1" animBg="1" rev="0" advAuto="0" spid="336" grpId="4"/>
      <p:bldP build="whole" bldLvl="1" animBg="1" rev="0" advAuto="0" spid="333" grpId="1"/>
      <p:bldP build="whole" bldLvl="1" animBg="1" rev="0" advAuto="0" spid="334" grpId="2"/>
      <p:bldP build="whole" bldLvl="1" animBg="1" rev="0" advAuto="0" spid="335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39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0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1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342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343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4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5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6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7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8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49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50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351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352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53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354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55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356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357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358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359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360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361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362" name="0.2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363" name="0.4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364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65" name="Rounded Rectangle"/>
          <p:cNvSpPr/>
          <p:nvPr/>
        </p:nvSpPr>
        <p:spPr>
          <a:xfrm>
            <a:off x="782001" y="69940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66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67" name="Line"/>
          <p:cNvSpPr/>
          <p:nvPr/>
        </p:nvSpPr>
        <p:spPr>
          <a:xfrm flipV="1">
            <a:off x="7284833" y="5207887"/>
            <a:ext cx="1950416" cy="1248743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7580" y="2993685"/>
            <a:ext cx="2958114" cy="295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8" grpId="3"/>
      <p:bldP build="whole" bldLvl="1" animBg="1" rev="0" advAuto="0" spid="366" grpId="1"/>
      <p:bldP build="whole" bldLvl="1" animBg="1" rev="0" advAuto="0" spid="36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Use Cases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Use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7383" y="-24045"/>
            <a:ext cx="17236360" cy="9857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73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74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75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376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377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78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79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80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81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82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83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84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385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386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87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388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389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390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391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392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393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394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395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396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397" name="Rounded Rectangle"/>
          <p:cNvSpPr/>
          <p:nvPr/>
        </p:nvSpPr>
        <p:spPr>
          <a:xfrm>
            <a:off x="782001" y="38571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98" name="Rounded Rectangle"/>
          <p:cNvSpPr/>
          <p:nvPr/>
        </p:nvSpPr>
        <p:spPr>
          <a:xfrm>
            <a:off x="782001" y="70188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99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0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1" name="Line"/>
          <p:cNvSpPr/>
          <p:nvPr/>
        </p:nvSpPr>
        <p:spPr>
          <a:xfrm>
            <a:off x="4251585" y="2995193"/>
            <a:ext cx="1746808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02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03" name="Line"/>
          <p:cNvSpPr/>
          <p:nvPr/>
        </p:nvSpPr>
        <p:spPr>
          <a:xfrm flipV="1">
            <a:off x="4118268" y="3442689"/>
            <a:ext cx="2067401" cy="2853092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7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7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8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8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8" presetID="2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3" grpId="12"/>
      <p:bldP build="whole" bldLvl="1" animBg="1" rev="0" advAuto="0" spid="392" grpId="1"/>
      <p:bldP build="whole" bldLvl="1" animBg="1" rev="0" advAuto="0" spid="397" grpId="5"/>
      <p:bldP build="whole" bldLvl="1" animBg="1" rev="0" advAuto="0" spid="388" grpId="7"/>
      <p:bldP build="whole" bldLvl="1" animBg="1" rev="0" advAuto="0" spid="398" grpId="6"/>
      <p:bldP build="whole" bldLvl="1" animBg="1" rev="0" advAuto="0" spid="394" grpId="3"/>
      <p:bldP build="whole" bldLvl="1" animBg="1" rev="0" advAuto="0" spid="401" grpId="10"/>
      <p:bldP build="whole" bldLvl="1" animBg="1" rev="0" advAuto="0" spid="396" grpId="13"/>
      <p:bldP build="whole" bldLvl="1" animBg="1" rev="0" advAuto="0" spid="399" grpId="9"/>
      <p:bldP build="whole" bldLvl="1" animBg="1" rev="0" advAuto="0" spid="389" grpId="8"/>
      <p:bldP build="whole" bldLvl="1" animBg="1" rev="0" advAuto="0" spid="402" grpId="11"/>
      <p:bldP build="whole" bldLvl="1" animBg="1" rev="0" advAuto="0" spid="393" grpId="2"/>
      <p:bldP build="whole" bldLvl="1" animBg="1" rev="0" advAuto="0" spid="395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0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07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08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409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410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11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12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13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14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15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16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17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418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419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20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421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22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423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424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425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426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427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428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429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430" name="0.6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431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32" name="Rounded Rectangle"/>
          <p:cNvSpPr/>
          <p:nvPr/>
        </p:nvSpPr>
        <p:spPr>
          <a:xfrm>
            <a:off x="782001" y="70188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3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Line"/>
          <p:cNvSpPr/>
          <p:nvPr/>
        </p:nvSpPr>
        <p:spPr>
          <a:xfrm>
            <a:off x="4004146" y="3545552"/>
            <a:ext cx="2262933" cy="2643624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3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37" name="Line"/>
          <p:cNvSpPr/>
          <p:nvPr/>
        </p:nvSpPr>
        <p:spPr>
          <a:xfrm>
            <a:off x="4256470" y="6714990"/>
            <a:ext cx="1759040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7" grpId="4"/>
      <p:bldP build="whole" bldLvl="1" animBg="1" rev="0" advAuto="0" spid="433" grpId="1"/>
      <p:bldP build="whole" bldLvl="1" animBg="1" rev="0" advAuto="0" spid="435" grpId="2"/>
      <p:bldP build="whole" bldLvl="1" animBg="1" rev="0" advAuto="0" spid="430" grpId="5"/>
      <p:bldP build="whole" bldLvl="1" animBg="1" rev="0" advAuto="0" spid="436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40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41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42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443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444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45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46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47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48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49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50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51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452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453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54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455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56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457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458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459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460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461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462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463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464" name="0.6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465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66" name="Rounded Rectangle"/>
          <p:cNvSpPr/>
          <p:nvPr/>
        </p:nvSpPr>
        <p:spPr>
          <a:xfrm>
            <a:off x="782001" y="70569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67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9" name="Line"/>
          <p:cNvSpPr/>
          <p:nvPr/>
        </p:nvSpPr>
        <p:spPr>
          <a:xfrm>
            <a:off x="7193963" y="3249657"/>
            <a:ext cx="2020395" cy="1354358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8137" y="3663514"/>
            <a:ext cx="2252733" cy="2103609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Dingbat X"/>
          <p:cNvSpPr/>
          <p:nvPr/>
        </p:nvSpPr>
        <p:spPr>
          <a:xfrm>
            <a:off x="8606246" y="3423437"/>
            <a:ext cx="2548533" cy="301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3A38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9" grpId="2"/>
      <p:bldP build="whole" bldLvl="1" animBg="1" rev="0" advAuto="0" spid="471" grpId="4"/>
      <p:bldP build="whole" bldLvl="1" animBg="1" rev="0" advAuto="0" spid="467" grpId="1"/>
      <p:bldP build="whole" bldLvl="1" animBg="1" rev="0" advAuto="0" spid="470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74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75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76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477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478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79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80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81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82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83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84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85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486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487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488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489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90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491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492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493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494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495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496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497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498" name="0.6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499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00" name="Rounded Rectangle"/>
          <p:cNvSpPr/>
          <p:nvPr/>
        </p:nvSpPr>
        <p:spPr>
          <a:xfrm>
            <a:off x="782001" y="70569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0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8137" y="3663514"/>
            <a:ext cx="2252733" cy="2103609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Dingbat X"/>
          <p:cNvSpPr/>
          <p:nvPr/>
        </p:nvSpPr>
        <p:spPr>
          <a:xfrm>
            <a:off x="8606246" y="3423437"/>
            <a:ext cx="2548533" cy="301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3A38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04" name="Arrow"/>
          <p:cNvSpPr/>
          <p:nvPr/>
        </p:nvSpPr>
        <p:spPr>
          <a:xfrm rot="16200000">
            <a:off x="6780231" y="6582575"/>
            <a:ext cx="529991" cy="28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rgbClr val="6CCE3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05" name="Arrow"/>
          <p:cNvSpPr/>
          <p:nvPr/>
        </p:nvSpPr>
        <p:spPr>
          <a:xfrm rot="5400000">
            <a:off x="6780231" y="2886875"/>
            <a:ext cx="529991" cy="28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06" name="Arrow"/>
          <p:cNvSpPr/>
          <p:nvPr/>
        </p:nvSpPr>
        <p:spPr>
          <a:xfrm rot="5400000">
            <a:off x="5303323" y="2613396"/>
            <a:ext cx="529991" cy="284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07" name="Arrow"/>
          <p:cNvSpPr/>
          <p:nvPr/>
        </p:nvSpPr>
        <p:spPr>
          <a:xfrm rot="16200000">
            <a:off x="6237404" y="5204740"/>
            <a:ext cx="529991" cy="284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rgbClr val="6CCE3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08" name="0.5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0.5</a:t>
            </a:r>
          </a:p>
        </p:txBody>
      </p:sp>
      <p:sp>
        <p:nvSpPr>
          <p:cNvPr id="509" name="0.8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0.8</a:t>
            </a:r>
          </a:p>
        </p:txBody>
      </p:sp>
      <p:sp>
        <p:nvSpPr>
          <p:cNvPr id="510" name="BACK PROPAGATION"/>
          <p:cNvSpPr/>
          <p:nvPr/>
        </p:nvSpPr>
        <p:spPr>
          <a:xfrm>
            <a:off x="8709401" y="746326"/>
            <a:ext cx="3500836" cy="220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9" y="0"/>
                </a:moveTo>
                <a:cubicBezTo>
                  <a:pt x="2683" y="0"/>
                  <a:pt x="2412" y="431"/>
                  <a:pt x="2412" y="964"/>
                </a:cubicBezTo>
                <a:lnTo>
                  <a:pt x="2412" y="14759"/>
                </a:lnTo>
                <a:lnTo>
                  <a:pt x="0" y="21600"/>
                </a:lnTo>
                <a:lnTo>
                  <a:pt x="5275" y="18434"/>
                </a:lnTo>
                <a:lnTo>
                  <a:pt x="20993" y="18434"/>
                </a:lnTo>
                <a:cubicBezTo>
                  <a:pt x="21329" y="18434"/>
                  <a:pt x="21600" y="18003"/>
                  <a:pt x="21600" y="17470"/>
                </a:cubicBezTo>
                <a:lnTo>
                  <a:pt x="21600" y="964"/>
                </a:lnTo>
                <a:cubicBezTo>
                  <a:pt x="21600" y="431"/>
                  <a:pt x="21329" y="0"/>
                  <a:pt x="20993" y="0"/>
                </a:cubicBezTo>
                <a:lnTo>
                  <a:pt x="3019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BACK PROPAGATION</a:t>
            </a:r>
          </a:p>
        </p:txBody>
      </p:sp>
      <p:sp>
        <p:nvSpPr>
          <p:cNvPr id="511" name="LEARNING RATE"/>
          <p:cNvSpPr/>
          <p:nvPr/>
        </p:nvSpPr>
        <p:spPr>
          <a:xfrm>
            <a:off x="3402495" y="794767"/>
            <a:ext cx="1959770" cy="1633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0" y="0"/>
                </a:moveTo>
                <a:cubicBezTo>
                  <a:pt x="345" y="0"/>
                  <a:pt x="0" y="414"/>
                  <a:pt x="0" y="924"/>
                </a:cubicBezTo>
                <a:lnTo>
                  <a:pt x="0" y="16683"/>
                </a:lnTo>
                <a:cubicBezTo>
                  <a:pt x="0" y="17193"/>
                  <a:pt x="345" y="17606"/>
                  <a:pt x="770" y="17606"/>
                </a:cubicBezTo>
                <a:lnTo>
                  <a:pt x="17038" y="17606"/>
                </a:lnTo>
                <a:lnTo>
                  <a:pt x="18582" y="21600"/>
                </a:lnTo>
                <a:lnTo>
                  <a:pt x="20130" y="17606"/>
                </a:lnTo>
                <a:lnTo>
                  <a:pt x="20830" y="17606"/>
                </a:lnTo>
                <a:cubicBezTo>
                  <a:pt x="21255" y="17606"/>
                  <a:pt x="21600" y="17193"/>
                  <a:pt x="21600" y="16683"/>
                </a:cubicBezTo>
                <a:lnTo>
                  <a:pt x="21600" y="924"/>
                </a:lnTo>
                <a:cubicBezTo>
                  <a:pt x="21600" y="414"/>
                  <a:pt x="21255" y="0"/>
                  <a:pt x="20830" y="0"/>
                </a:cubicBezTo>
                <a:lnTo>
                  <a:pt x="770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LEARNING RATE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0" dur="1000" fill="hold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6" dur="1000" fill="hold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1" grpId="7"/>
      <p:bldP build="whole" bldLvl="1" animBg="1" rev="0" advAuto="0" spid="493" grpId="5"/>
      <p:bldP build="whole" bldLvl="1" animBg="1" rev="0" advAuto="0" spid="508" grpId="6"/>
      <p:bldP build="whole" bldLvl="1" animBg="1" rev="0" advAuto="0" spid="504" grpId="2"/>
      <p:bldP build="whole" bldLvl="1" animBg="1" rev="0" advAuto="0" spid="507" grpId="4"/>
      <p:bldP build="whole" bldLvl="1" animBg="1" rev="0" advAuto="0" spid="509" grpId="9"/>
      <p:bldP build="whole" bldLvl="1" animBg="1" rev="0" advAuto="0" spid="505" grpId="1"/>
      <p:bldP build="whole" bldLvl="1" animBg="1" rev="0" advAuto="0" spid="506" grpId="3"/>
      <p:bldP build="whole" bldLvl="1" animBg="1" rev="0" advAuto="0" spid="495" grpId="8"/>
      <p:bldP build="whole" bldLvl="1" animBg="1" rev="0" advAuto="0" spid="510" grpId="1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14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15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16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517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518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19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20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21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22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23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24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25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526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527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28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529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530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531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532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533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534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535" name="0.5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0.5</a:t>
            </a:r>
          </a:p>
        </p:txBody>
      </p:sp>
      <p:sp>
        <p:nvSpPr>
          <p:cNvPr id="536" name="0.8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0.8</a:t>
            </a:r>
          </a:p>
        </p:txBody>
      </p:sp>
      <p:sp>
        <p:nvSpPr>
          <p:cNvPr id="537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38" name="Rounded Rectangle"/>
          <p:cNvSpPr/>
          <p:nvPr/>
        </p:nvSpPr>
        <p:spPr>
          <a:xfrm>
            <a:off x="782001" y="70569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3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0" name="0.5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0.5</a:t>
            </a:r>
          </a:p>
        </p:txBody>
      </p:sp>
      <p:sp>
        <p:nvSpPr>
          <p:cNvPr id="541" name="0.8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0.8</a:t>
            </a:r>
          </a:p>
        </p:txBody>
      </p:sp>
      <p:sp>
        <p:nvSpPr>
          <p:cNvPr id="542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543" name="Line"/>
          <p:cNvSpPr/>
          <p:nvPr/>
        </p:nvSpPr>
        <p:spPr>
          <a:xfrm flipV="1">
            <a:off x="7284833" y="5207887"/>
            <a:ext cx="1950416" cy="1248743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5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7580" y="2993685"/>
            <a:ext cx="2958114" cy="295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8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3" grpId="4"/>
      <p:bldP build="whole" bldLvl="1" animBg="1" rev="0" advAuto="0" spid="536" grpId="2"/>
      <p:bldP build="whole" bldLvl="1" animBg="1" rev="0" advAuto="0" spid="544" grpId="5"/>
      <p:bldP build="whole" bldLvl="1" animBg="1" rev="0" advAuto="0" spid="535" grpId="1"/>
      <p:bldP build="whole" bldLvl="1" animBg="1" rev="0" advAuto="0" spid="542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Let’s do this!"/>
          <p:cNvSpPr txBox="1"/>
          <p:nvPr>
            <p:ph type="title" idx="4294967295"/>
          </p:nvPr>
        </p:nvSpPr>
        <p:spPr>
          <a:xfrm>
            <a:off x="571500" y="571500"/>
            <a:ext cx="11861800" cy="5370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Let’s do this!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Neural Networks"/>
          <p:cNvSpPr txBox="1"/>
          <p:nvPr>
            <p:ph type="subTitle" sz="quarter" idx="1"/>
          </p:nvPr>
        </p:nvSpPr>
        <p:spPr>
          <a:xfrm>
            <a:off x="-1110611" y="7797800"/>
            <a:ext cx="11861801" cy="12317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FFF"/>
                </a:solidFill>
              </a:defRPr>
            </a:lvl1pPr>
          </a:lstStyle>
          <a:p>
            <a:pPr/>
            <a:r>
              <a:t>Neural Networks</a:t>
            </a:r>
          </a:p>
        </p:txBody>
      </p:sp>
      <p:graphicFrame>
        <p:nvGraphicFramePr>
          <p:cNvPr id="549" name="Table"/>
          <p:cNvGraphicFramePr/>
          <p:nvPr/>
        </p:nvGraphicFramePr>
        <p:xfrm>
          <a:off x="609600" y="812800"/>
          <a:ext cx="11785600" cy="81280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928533"/>
                <a:gridCol w="3928533"/>
                <a:gridCol w="3928533"/>
              </a:tblGrid>
              <a:tr h="1625600">
                <a:tc gridSpan="2"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900">
                          <a:solidFill>
                            <a:srgbClr val="FFFFFF"/>
                          </a:solidFill>
                        </a:rPr>
                        <a:t>Input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900">
                          <a:solidFill>
                            <a:srgbClr val="FFFFFF"/>
                          </a:solidFill>
                        </a:rPr>
                        <a:t>Output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Human-Brain-Best-HD-Wallpaper-36888.jpg" descr="Human-Brain-Best-HD-Wallpaper-36888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670" t="0" r="32670" b="0"/>
          <a:stretch>
            <a:fillRect/>
          </a:stretch>
        </p:blipFill>
        <p:spPr>
          <a:xfrm>
            <a:off x="-2639829" y="-3998795"/>
            <a:ext cx="9078729" cy="13752395"/>
          </a:xfrm>
          <a:prstGeom prst="rect">
            <a:avLst/>
          </a:prstGeom>
        </p:spPr>
      </p:pic>
      <p:sp>
        <p:nvSpPr>
          <p:cNvPr id="552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53" name="Recap"/>
          <p:cNvSpPr txBox="1"/>
          <p:nvPr>
            <p:ph type="title"/>
          </p:nvPr>
        </p:nvSpPr>
        <p:spPr>
          <a:xfrm>
            <a:off x="7023100" y="717550"/>
            <a:ext cx="53975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Recap</a:t>
            </a:r>
          </a:p>
        </p:txBody>
      </p:sp>
      <p:sp>
        <p:nvSpPr>
          <p:cNvPr id="554" name="Learning similar to human learning…"/>
          <p:cNvSpPr txBox="1"/>
          <p:nvPr>
            <p:ph type="body" sz="half" idx="1"/>
          </p:nvPr>
        </p:nvSpPr>
        <p:spPr>
          <a:xfrm>
            <a:off x="7023100" y="1708150"/>
            <a:ext cx="5397500" cy="6440641"/>
          </a:xfrm>
          <a:prstGeom prst="rect">
            <a:avLst/>
          </a:prstGeom>
        </p:spPr>
        <p:txBody>
          <a:bodyPr/>
          <a:lstStyle/>
          <a:p>
            <a:pPr marL="382015" indent="-382015" defTabSz="549148">
              <a:spcBef>
                <a:spcPts val="1600"/>
              </a:spcBef>
              <a:defRPr sz="2632"/>
            </a:pPr>
            <a:r>
              <a:t>Learning similar to human learning</a:t>
            </a:r>
          </a:p>
          <a:p>
            <a:pPr marL="382015" indent="-382015" defTabSz="549148">
              <a:spcBef>
                <a:spcPts val="1600"/>
              </a:spcBef>
              <a:defRPr sz="2632"/>
            </a:pPr>
            <a:r>
              <a:t>Mathematics</a:t>
            </a:r>
          </a:p>
          <a:p>
            <a:pPr marL="382015" indent="-382015" defTabSz="549148">
              <a:spcBef>
                <a:spcPts val="1600"/>
              </a:spcBef>
              <a:defRPr sz="2632"/>
            </a:pPr>
          </a:p>
          <a:p>
            <a:pPr marL="382015" indent="-382015" defTabSz="549148">
              <a:spcBef>
                <a:spcPts val="1600"/>
              </a:spcBef>
              <a:defRPr sz="2632"/>
            </a:pPr>
            <a:r>
              <a:t>Neural Network Parts:</a:t>
            </a:r>
          </a:p>
          <a:p>
            <a:pPr lvl="1" marL="764031" indent="-382015" defTabSz="549148">
              <a:spcBef>
                <a:spcPts val="1600"/>
              </a:spcBef>
              <a:defRPr sz="2632"/>
            </a:pPr>
            <a:r>
              <a:t>Nodes</a:t>
            </a:r>
          </a:p>
          <a:p>
            <a:pPr lvl="1" marL="764031" indent="-382015" defTabSz="549148">
              <a:spcBef>
                <a:spcPts val="1600"/>
              </a:spcBef>
              <a:defRPr sz="2632"/>
            </a:pPr>
            <a:r>
              <a:t>Layers</a:t>
            </a:r>
          </a:p>
          <a:p>
            <a:pPr lvl="1" marL="764031" indent="-382015" defTabSz="549148">
              <a:spcBef>
                <a:spcPts val="1600"/>
              </a:spcBef>
              <a:defRPr sz="2632"/>
            </a:pPr>
            <a:r>
              <a:t>Weights (+ biases)</a:t>
            </a:r>
          </a:p>
          <a:p>
            <a:pPr lvl="1" marL="764031" indent="-382015" defTabSz="549148">
              <a:spcBef>
                <a:spcPts val="1600"/>
              </a:spcBef>
              <a:defRPr sz="2632"/>
            </a:pPr>
            <a:r>
              <a:t>Feed forward</a:t>
            </a:r>
          </a:p>
          <a:p>
            <a:pPr lvl="1" marL="764031" indent="-382015" defTabSz="549148">
              <a:spcBef>
                <a:spcPts val="1600"/>
              </a:spcBef>
              <a:defRPr sz="2632"/>
            </a:pPr>
            <a:r>
              <a:t>Back propagation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What’s next?"/>
          <p:cNvSpPr txBox="1"/>
          <p:nvPr>
            <p:ph type="title" idx="4294967295"/>
          </p:nvPr>
        </p:nvSpPr>
        <p:spPr>
          <a:xfrm>
            <a:off x="571500" y="571500"/>
            <a:ext cx="11861800" cy="5370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What’s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facial_regocnition.mov" descr="facial_regocnition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2483170" y="-137247"/>
            <a:ext cx="17971140" cy="10028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8833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304" t="0" r="0" b="0"/>
          <a:stretch>
            <a:fillRect/>
          </a:stretch>
        </p:blipFill>
        <p:spPr>
          <a:xfrm>
            <a:off x="746323" y="654050"/>
            <a:ext cx="6645744" cy="2663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5416" y="2722033"/>
            <a:ext cx="6787436" cy="2488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5285316"/>
            <a:ext cx="6452899" cy="231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8250" y="7194550"/>
            <a:ext cx="6196230" cy="2354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Human-Brain-Best-HD-Wallpaper-36888.jpg" descr="Human-Brain-Best-HD-Wallpaper-3688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38198" y="-77835"/>
            <a:ext cx="18874796" cy="990927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Thank you"/>
          <p:cNvSpPr txBox="1"/>
          <p:nvPr>
            <p:ph type="ctrTitle"/>
          </p:nvPr>
        </p:nvSpPr>
        <p:spPr>
          <a:xfrm>
            <a:off x="-615311" y="4546601"/>
            <a:ext cx="8912876" cy="3893419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Use Cases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Use 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facial_regocnition.mov" descr="facial_regocnition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2483170" y="-137247"/>
            <a:ext cx="17971140" cy="10028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8833" fill="hold"/>
                                        <p:tgtEl>
                                          <p:spTgt spid="5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breakout.mov" descr="breakout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870306" y="4547"/>
            <a:ext cx="16837849" cy="9798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89498" fill="hold"/>
                                        <p:tgtEl>
                                          <p:spTgt spid="5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0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driverless_car.mov" descr="driverless_car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45871" y="-38065"/>
            <a:ext cx="19446542" cy="9829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12667" fill="hold"/>
                                        <p:tgtEl>
                                          <p:spTgt spid="5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Human-Brain-Best-HD-Wallpaper-36888.jpg" descr="Human-Brain-Best-HD-Wallpaper-36888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670" t="0" r="32670" b="0"/>
          <a:stretch>
            <a:fillRect/>
          </a:stretch>
        </p:blipFill>
        <p:spPr>
          <a:xfrm>
            <a:off x="-2639829" y="-3998795"/>
            <a:ext cx="9078729" cy="13752395"/>
          </a:xfrm>
          <a:prstGeom prst="rect">
            <a:avLst/>
          </a:prstGeom>
        </p:spPr>
      </p:pic>
      <p:sp>
        <p:nvSpPr>
          <p:cNvPr id="577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78" name="Real life"/>
          <p:cNvSpPr txBox="1"/>
          <p:nvPr>
            <p:ph type="title"/>
          </p:nvPr>
        </p:nvSpPr>
        <p:spPr>
          <a:xfrm>
            <a:off x="7023100" y="717550"/>
            <a:ext cx="53975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Real life</a:t>
            </a:r>
          </a:p>
        </p:txBody>
      </p:sp>
      <p:sp>
        <p:nvSpPr>
          <p:cNvPr id="579" name="Take your first step…"/>
          <p:cNvSpPr txBox="1"/>
          <p:nvPr>
            <p:ph type="body" sz="quarter" idx="1"/>
          </p:nvPr>
        </p:nvSpPr>
        <p:spPr>
          <a:xfrm>
            <a:off x="7023100" y="1708150"/>
            <a:ext cx="5397500" cy="2523815"/>
          </a:xfrm>
          <a:prstGeom prst="rect">
            <a:avLst/>
          </a:prstGeom>
        </p:spPr>
        <p:txBody>
          <a:bodyPr/>
          <a:lstStyle/>
          <a:p>
            <a:pPr marL="353568" indent="-353568" defTabSz="508254">
              <a:spcBef>
                <a:spcPts val="1500"/>
              </a:spcBef>
              <a:defRPr sz="2436"/>
            </a:pPr>
            <a:r>
              <a:t>Take your first step</a:t>
            </a:r>
          </a:p>
          <a:p>
            <a:pPr marL="353568" indent="-353568" defTabSz="508254">
              <a:spcBef>
                <a:spcPts val="1500"/>
              </a:spcBef>
              <a:defRPr sz="2436"/>
            </a:pPr>
            <a:r>
              <a:t>You fall! Learn from this experience</a:t>
            </a:r>
          </a:p>
          <a:p>
            <a:pPr marL="353568" indent="-353568" defTabSz="508254">
              <a:spcBef>
                <a:spcPts val="1500"/>
              </a:spcBef>
              <a:defRPr sz="2436"/>
            </a:pPr>
            <a:r>
              <a:t>Take another step</a:t>
            </a:r>
          </a:p>
          <a:p>
            <a:pPr marL="353568" indent="-353568" defTabSz="508254">
              <a:spcBef>
                <a:spcPts val="1500"/>
              </a:spcBef>
              <a:defRPr sz="2436"/>
            </a:pPr>
            <a:r>
              <a:t>Yes! </a:t>
            </a:r>
          </a:p>
        </p:txBody>
      </p:sp>
      <p:sp>
        <p:nvSpPr>
          <p:cNvPr id="580" name="Line"/>
          <p:cNvSpPr/>
          <p:nvPr/>
        </p:nvSpPr>
        <p:spPr>
          <a:xfrm>
            <a:off x="7023100" y="59436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81" name="Neural network"/>
          <p:cNvSpPr txBox="1"/>
          <p:nvPr/>
        </p:nvSpPr>
        <p:spPr>
          <a:xfrm>
            <a:off x="7023100" y="5086350"/>
            <a:ext cx="53975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43305">
              <a:spcBef>
                <a:spcPts val="2100"/>
              </a:spcBef>
              <a:defRPr cap="all" i="0" spc="0" sz="4836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Neural network</a:t>
            </a:r>
          </a:p>
        </p:txBody>
      </p:sp>
      <p:sp>
        <p:nvSpPr>
          <p:cNvPr id="582" name="Make a prediction…"/>
          <p:cNvSpPr txBox="1"/>
          <p:nvPr/>
        </p:nvSpPr>
        <p:spPr>
          <a:xfrm>
            <a:off x="7023100" y="6076950"/>
            <a:ext cx="5397500" cy="265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i="0" spc="0" sz="2492"/>
            </a:pPr>
            <a:r>
              <a:t>Make a prediction</a:t>
            </a:r>
          </a:p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i="0" spc="0" sz="2492"/>
            </a:pPr>
            <a:r>
              <a:t>Wrong! Learn from this experience</a:t>
            </a:r>
          </a:p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i="0" spc="0" sz="2492"/>
            </a:pPr>
            <a:r>
              <a:t>Make another prediction</a:t>
            </a:r>
          </a:p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i="0" spc="0" sz="2492"/>
            </a:pPr>
            <a:r>
              <a:t>Yes!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07410" y="-65544"/>
            <a:ext cx="14819622" cy="9884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41673" y="-267325"/>
            <a:ext cx="17688146" cy="994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957180" y="-44493"/>
            <a:ext cx="24812051" cy="9879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breakout.mov" descr="breakout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1870306" y="4547"/>
            <a:ext cx="16837849" cy="9798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89498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Neural…"/>
          <p:cNvSpPr txBox="1"/>
          <p:nvPr>
            <p:ph type="title"/>
          </p:nvPr>
        </p:nvSpPr>
        <p:spPr>
          <a:xfrm>
            <a:off x="571500" y="571500"/>
            <a:ext cx="11861800" cy="6033445"/>
          </a:xfrm>
          <a:prstGeom prst="rect">
            <a:avLst/>
          </a:prstGeom>
        </p:spPr>
        <p:txBody>
          <a:bodyPr/>
          <a:lstStyle/>
          <a:p>
            <a:pPr/>
            <a:r>
              <a:t>Neural</a:t>
            </a:r>
          </a:p>
          <a:p>
            <a:pPr/>
            <a:r>
              <a:t>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607"/>
          <a:stretch>
            <a:fillRect/>
          </a:stretch>
        </p:blipFill>
        <p:spPr>
          <a:xfrm>
            <a:off x="-1" y="1075134"/>
            <a:ext cx="13004801" cy="7603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Human-Brain-Best-HD-Wallpaper-36888.jpg" descr="Human-Brain-Best-HD-Wallpaper-36888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268" t="0" r="35268" b="0"/>
          <a:stretch>
            <a:fillRect/>
          </a:stretch>
        </p:blipFill>
        <p:spPr>
          <a:xfrm>
            <a:off x="7531100" y="-6612360"/>
            <a:ext cx="9184543" cy="16365960"/>
          </a:xfrm>
          <a:prstGeom prst="rect">
            <a:avLst/>
          </a:prstGeom>
        </p:spPr>
      </p:pic>
      <p:sp>
        <p:nvSpPr>
          <p:cNvPr id="594" name="Line"/>
          <p:cNvSpPr/>
          <p:nvPr>
            <p:ph type="body" idx="14"/>
          </p:nvPr>
        </p:nvSpPr>
        <p:spPr>
          <a:xfrm flipV="1">
            <a:off x="663009" y="2440557"/>
            <a:ext cx="6451600" cy="2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95" name="Key-words"/>
          <p:cNvSpPr txBox="1"/>
          <p:nvPr>
            <p:ph type="title"/>
          </p:nvPr>
        </p:nvSpPr>
        <p:spPr>
          <a:xfrm>
            <a:off x="571500" y="571500"/>
            <a:ext cx="6451600" cy="1998217"/>
          </a:xfrm>
          <a:prstGeom prst="rect">
            <a:avLst/>
          </a:prstGeom>
        </p:spPr>
        <p:txBody>
          <a:bodyPr/>
          <a:lstStyle/>
          <a:p>
            <a:pPr/>
            <a:r>
              <a:t>Key-words</a:t>
            </a:r>
          </a:p>
        </p:txBody>
      </p:sp>
      <p:sp>
        <p:nvSpPr>
          <p:cNvPr id="596" name="Input…"/>
          <p:cNvSpPr txBox="1"/>
          <p:nvPr>
            <p:ph type="body" sz="half" idx="1"/>
          </p:nvPr>
        </p:nvSpPr>
        <p:spPr>
          <a:xfrm>
            <a:off x="571500" y="2844800"/>
            <a:ext cx="6451600" cy="6097107"/>
          </a:xfrm>
          <a:prstGeom prst="rect">
            <a:avLst/>
          </a:prstGeom>
        </p:spPr>
        <p:txBody>
          <a:bodyPr/>
          <a:lstStyle/>
          <a:p>
            <a:pPr/>
            <a:r>
              <a:t>Input</a:t>
            </a:r>
          </a:p>
          <a:p>
            <a:pPr/>
            <a:r>
              <a:t>Output</a:t>
            </a:r>
          </a:p>
          <a:p>
            <a:pPr/>
            <a:r>
              <a:t>Weights</a:t>
            </a:r>
          </a:p>
          <a:p>
            <a:pPr/>
            <a:r>
              <a:t>Activations</a:t>
            </a:r>
          </a:p>
          <a:p>
            <a:pPr/>
            <a:r>
              <a:t>Learning Rate</a:t>
            </a:r>
          </a:p>
          <a:p>
            <a:pPr/>
          </a:p>
          <a:p>
            <a:pPr/>
            <a:r>
              <a:t>Feed forward</a:t>
            </a:r>
          </a:p>
          <a:p>
            <a:pPr/>
            <a:r>
              <a:t>Back propagation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439" y="2219571"/>
            <a:ext cx="4896616" cy="4896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3974" y="2828301"/>
            <a:ext cx="4387434" cy="4096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02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03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04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605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606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07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08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09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10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11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12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13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614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615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16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617" name="0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618" name="1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619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620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621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622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623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624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625" name="0.6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626" name="Rounded Rectangle"/>
          <p:cNvSpPr/>
          <p:nvPr/>
        </p:nvSpPr>
        <p:spPr>
          <a:xfrm>
            <a:off x="782001" y="32983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27" name="Rounded Rectangle"/>
          <p:cNvSpPr/>
          <p:nvPr/>
        </p:nvSpPr>
        <p:spPr>
          <a:xfrm>
            <a:off x="782001" y="75903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28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0" name="Line"/>
          <p:cNvSpPr/>
          <p:nvPr/>
        </p:nvSpPr>
        <p:spPr>
          <a:xfrm>
            <a:off x="4251585" y="2995193"/>
            <a:ext cx="1746808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31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32" name="Line"/>
          <p:cNvSpPr/>
          <p:nvPr/>
        </p:nvSpPr>
        <p:spPr>
          <a:xfrm flipV="1">
            <a:off x="4118268" y="3442689"/>
            <a:ext cx="2067401" cy="2853092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33" name="OUTPUT"/>
          <p:cNvSpPr/>
          <p:nvPr/>
        </p:nvSpPr>
        <p:spPr>
          <a:xfrm>
            <a:off x="9650656" y="2574464"/>
            <a:ext cx="1959770" cy="1559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0" y="0"/>
                </a:moveTo>
                <a:cubicBezTo>
                  <a:pt x="345" y="0"/>
                  <a:pt x="0" y="433"/>
                  <a:pt x="0" y="967"/>
                </a:cubicBezTo>
                <a:lnTo>
                  <a:pt x="0" y="17472"/>
                </a:lnTo>
                <a:cubicBezTo>
                  <a:pt x="0" y="18006"/>
                  <a:pt x="345" y="18440"/>
                  <a:pt x="770" y="18440"/>
                </a:cubicBezTo>
                <a:lnTo>
                  <a:pt x="15371" y="18440"/>
                </a:lnTo>
                <a:lnTo>
                  <a:pt x="16915" y="21600"/>
                </a:lnTo>
                <a:lnTo>
                  <a:pt x="18459" y="18440"/>
                </a:lnTo>
                <a:lnTo>
                  <a:pt x="20830" y="18440"/>
                </a:lnTo>
                <a:cubicBezTo>
                  <a:pt x="21255" y="18440"/>
                  <a:pt x="21600" y="18006"/>
                  <a:pt x="21600" y="17472"/>
                </a:cubicBezTo>
                <a:lnTo>
                  <a:pt x="21600" y="967"/>
                </a:lnTo>
                <a:cubicBezTo>
                  <a:pt x="21600" y="433"/>
                  <a:pt x="21255" y="0"/>
                  <a:pt x="20830" y="0"/>
                </a:cubicBezTo>
                <a:lnTo>
                  <a:pt x="770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634" name="INPUT"/>
          <p:cNvSpPr/>
          <p:nvPr/>
        </p:nvSpPr>
        <p:spPr>
          <a:xfrm>
            <a:off x="1463390" y="855731"/>
            <a:ext cx="1959769" cy="165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0" y="0"/>
                </a:moveTo>
                <a:cubicBezTo>
                  <a:pt x="345" y="0"/>
                  <a:pt x="0" y="409"/>
                  <a:pt x="0" y="914"/>
                </a:cubicBezTo>
                <a:lnTo>
                  <a:pt x="0" y="16502"/>
                </a:lnTo>
                <a:cubicBezTo>
                  <a:pt x="0" y="17007"/>
                  <a:pt x="345" y="17416"/>
                  <a:pt x="770" y="17416"/>
                </a:cubicBezTo>
                <a:lnTo>
                  <a:pt x="2821" y="17416"/>
                </a:lnTo>
                <a:lnTo>
                  <a:pt x="4365" y="21600"/>
                </a:lnTo>
                <a:lnTo>
                  <a:pt x="5910" y="17416"/>
                </a:lnTo>
                <a:lnTo>
                  <a:pt x="20830" y="17416"/>
                </a:lnTo>
                <a:cubicBezTo>
                  <a:pt x="21255" y="17416"/>
                  <a:pt x="21600" y="17007"/>
                  <a:pt x="21600" y="16502"/>
                </a:cubicBezTo>
                <a:lnTo>
                  <a:pt x="21600" y="914"/>
                </a:lnTo>
                <a:cubicBezTo>
                  <a:pt x="21600" y="409"/>
                  <a:pt x="21255" y="0"/>
                  <a:pt x="20830" y="0"/>
                </a:cubicBezTo>
                <a:lnTo>
                  <a:pt x="770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635" name="WEIGHTS"/>
          <p:cNvSpPr/>
          <p:nvPr/>
        </p:nvSpPr>
        <p:spPr>
          <a:xfrm>
            <a:off x="6246098" y="4094020"/>
            <a:ext cx="2370932" cy="1331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82" y="0"/>
                </a:moveTo>
                <a:cubicBezTo>
                  <a:pt x="4031" y="0"/>
                  <a:pt x="3746" y="508"/>
                  <a:pt x="3746" y="1133"/>
                </a:cubicBezTo>
                <a:lnTo>
                  <a:pt x="3746" y="8022"/>
                </a:lnTo>
                <a:lnTo>
                  <a:pt x="0" y="10295"/>
                </a:lnTo>
                <a:lnTo>
                  <a:pt x="3746" y="12574"/>
                </a:lnTo>
                <a:lnTo>
                  <a:pt x="3746" y="20467"/>
                </a:lnTo>
                <a:cubicBezTo>
                  <a:pt x="3746" y="21092"/>
                  <a:pt x="4031" y="21600"/>
                  <a:pt x="4382" y="21600"/>
                </a:cubicBezTo>
                <a:lnTo>
                  <a:pt x="20964" y="21600"/>
                </a:lnTo>
                <a:cubicBezTo>
                  <a:pt x="21315" y="21600"/>
                  <a:pt x="21600" y="21092"/>
                  <a:pt x="21600" y="20467"/>
                </a:cubicBezTo>
                <a:lnTo>
                  <a:pt x="21600" y="1133"/>
                </a:lnTo>
                <a:cubicBezTo>
                  <a:pt x="21600" y="508"/>
                  <a:pt x="21315" y="0"/>
                  <a:pt x="20964" y="0"/>
                </a:cubicBezTo>
                <a:lnTo>
                  <a:pt x="4382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WEIGHTS</a:t>
            </a:r>
          </a:p>
        </p:txBody>
      </p:sp>
      <p:sp>
        <p:nvSpPr>
          <p:cNvPr id="636" name="ACTIVATION"/>
          <p:cNvSpPr/>
          <p:nvPr/>
        </p:nvSpPr>
        <p:spPr>
          <a:xfrm>
            <a:off x="7507631" y="2085690"/>
            <a:ext cx="2370932" cy="1331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82" y="0"/>
                </a:moveTo>
                <a:cubicBezTo>
                  <a:pt x="4031" y="0"/>
                  <a:pt x="3746" y="508"/>
                  <a:pt x="3746" y="1133"/>
                </a:cubicBezTo>
                <a:lnTo>
                  <a:pt x="3746" y="8022"/>
                </a:lnTo>
                <a:lnTo>
                  <a:pt x="0" y="10295"/>
                </a:lnTo>
                <a:lnTo>
                  <a:pt x="3746" y="12574"/>
                </a:lnTo>
                <a:lnTo>
                  <a:pt x="3746" y="20467"/>
                </a:lnTo>
                <a:cubicBezTo>
                  <a:pt x="3746" y="21092"/>
                  <a:pt x="4031" y="21600"/>
                  <a:pt x="4382" y="21600"/>
                </a:cubicBezTo>
                <a:lnTo>
                  <a:pt x="20964" y="21600"/>
                </a:lnTo>
                <a:cubicBezTo>
                  <a:pt x="21315" y="21600"/>
                  <a:pt x="21600" y="21092"/>
                  <a:pt x="21600" y="20467"/>
                </a:cubicBezTo>
                <a:lnTo>
                  <a:pt x="21600" y="1133"/>
                </a:lnTo>
                <a:cubicBezTo>
                  <a:pt x="21600" y="508"/>
                  <a:pt x="21315" y="0"/>
                  <a:pt x="20964" y="0"/>
                </a:cubicBezTo>
                <a:lnTo>
                  <a:pt x="4382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ACTIVATION</a:t>
            </a:r>
          </a:p>
        </p:txBody>
      </p:sp>
      <p:sp>
        <p:nvSpPr>
          <p:cNvPr id="637" name="HIDDEN…"/>
          <p:cNvSpPr/>
          <p:nvPr/>
        </p:nvSpPr>
        <p:spPr>
          <a:xfrm>
            <a:off x="8422919" y="414803"/>
            <a:ext cx="2274889" cy="1445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55" y="0"/>
                </a:moveTo>
                <a:cubicBezTo>
                  <a:pt x="3289" y="0"/>
                  <a:pt x="2992" y="468"/>
                  <a:pt x="2992" y="1044"/>
                </a:cubicBezTo>
                <a:lnTo>
                  <a:pt x="2992" y="16708"/>
                </a:lnTo>
                <a:lnTo>
                  <a:pt x="0" y="21600"/>
                </a:lnTo>
                <a:lnTo>
                  <a:pt x="12322" y="19892"/>
                </a:lnTo>
                <a:lnTo>
                  <a:pt x="20937" y="19892"/>
                </a:lnTo>
                <a:cubicBezTo>
                  <a:pt x="21303" y="19892"/>
                  <a:pt x="21600" y="19425"/>
                  <a:pt x="21600" y="18849"/>
                </a:cubicBezTo>
                <a:lnTo>
                  <a:pt x="21600" y="1044"/>
                </a:lnTo>
                <a:cubicBezTo>
                  <a:pt x="21600" y="468"/>
                  <a:pt x="21303" y="0"/>
                  <a:pt x="20937" y="0"/>
                </a:cubicBezTo>
                <a:lnTo>
                  <a:pt x="3655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HIDDEN</a:t>
            </a:r>
          </a:p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LAYER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5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3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1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5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1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"/>
                            </p:stCondLst>
                            <p:childTnLst>
                              <p:par>
                                <p:cTn id="103" presetClass="entr" nodeType="afterEffect" presetSubtype="1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"/>
                            </p:stCondLst>
                            <p:childTnLst>
                              <p:par>
                                <p:cTn id="108" presetClass="entr" nodeType="afterEffect" presetSubtype="1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13" presetClass="entr" nodeType="afterEffect" presetSubtype="1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Class="entr" nodeType="clickEffect" presetSubtype="16" presetID="23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xit" nodeType="click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Class="exit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xit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Class="exit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ntr" nodeType="click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0" dur="7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Class="entr" nodeType="click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5" dur="7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Class="entr" nodeType="clickEffect" presetSubtype="8" presetID="2" grpId="3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Class="entr" nodeType="clickEffect" presetSubtype="8" presetID="2" grpId="3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Class="entr" nodeType="clickEffec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Class="entr" nodeType="click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6" dur="8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Class="entr" nodeType="click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Class="entr" nodeType="click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5" dur="8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Class="entr" nodeType="clickEffect" presetSubtype="8" presetID="2" grpId="3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Class="entr" nodeType="clickEffect" presetSubtype="16" presetID="23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1" grpId="19"/>
      <p:bldP build="whole" bldLvl="1" animBg="1" rev="0" advAuto="0" spid="625" grpId="39"/>
      <p:bldP build="whole" bldLvl="1" animBg="1" rev="0" advAuto="0" spid="627" grpId="32"/>
      <p:bldP build="whole" bldLvl="1" animBg="1" rev="0" advAuto="0" spid="604" grpId="3"/>
      <p:bldP build="whole" bldLvl="1" animBg="1" rev="0" advAuto="0" spid="612" grpId="17"/>
      <p:bldP build="whole" bldLvl="1" animBg="1" rev="0" advAuto="0" spid="637" grpId="30"/>
      <p:bldP build="whole" bldLvl="1" animBg="1" rev="0" advAuto="0" spid="602" grpId="10"/>
      <p:bldP build="whole" bldLvl="1" animBg="1" rev="0" advAuto="0" spid="634" grpId="27"/>
      <p:bldP build="whole" bldLvl="1" animBg="1" rev="0" advAuto="0" spid="622" grpId="23"/>
      <p:bldP build="whole" bldLvl="1" animBg="1" rev="0" advAuto="0" spid="608" grpId="16"/>
      <p:bldP build="whole" bldLvl="1" animBg="1" rev="0" advAuto="0" spid="603" grpId="14"/>
      <p:bldP build="whole" bldLvl="1" animBg="1" rev="0" advAuto="0" spid="628" grpId="35"/>
      <p:bldP build="whole" bldLvl="1" animBg="1" rev="0" advAuto="0" spid="621" grpId="22"/>
      <p:bldP build="whole" bldLvl="1" animBg="1" rev="0" advAuto="0" spid="613" grpId="12"/>
      <p:bldP build="whole" bldLvl="1" animBg="1" rev="0" advAuto="0" spid="615" grpId="20"/>
      <p:bldP build="whole" bldLvl="1" animBg="1" rev="0" advAuto="0" spid="620" grpId="6"/>
      <p:bldP build="whole" bldLvl="1" animBg="1" rev="0" advAuto="0" spid="635" grpId="26"/>
      <p:bldP build="whole" bldLvl="1" animBg="1" rev="0" advAuto="0" spid="631" grpId="37"/>
      <p:bldP build="whole" bldLvl="1" animBg="1" rev="0" advAuto="0" spid="635" grpId="29"/>
      <p:bldP build="whole" bldLvl="1" animBg="1" rev="0" advAuto="0" spid="624" grpId="25"/>
      <p:bldP build="whole" bldLvl="1" animBg="1" rev="0" advAuto="0" spid="609" grpId="21"/>
      <p:bldP build="whole" bldLvl="1" animBg="1" rev="0" advAuto="0" spid="619" grpId="4"/>
      <p:bldP build="whole" bldLvl="1" animBg="1" rev="0" advAuto="0" spid="633" grpId="2"/>
      <p:bldP build="whole" bldLvl="1" animBg="1" rev="0" advAuto="0" spid="606" grpId="15"/>
      <p:bldP build="whole" bldLvl="1" animBg="1" rev="0" advAuto="0" spid="616" grpId="1"/>
      <p:bldP build="whole" bldLvl="1" animBg="1" rev="0" advAuto="0" spid="614" grpId="13"/>
      <p:bldP build="whole" bldLvl="1" animBg="1" rev="0" advAuto="0" spid="607" grpId="8"/>
      <p:bldP build="whole" bldLvl="1" animBg="1" rev="0" advAuto="0" spid="632" grpId="38"/>
      <p:bldP build="whole" bldLvl="1" animBg="1" rev="0" advAuto="0" spid="610" grpId="18"/>
      <p:bldP build="whole" bldLvl="1" animBg="1" rev="0" advAuto="0" spid="623" grpId="24"/>
      <p:bldP build="whole" bldLvl="1" animBg="1" rev="0" advAuto="0" spid="601" grpId="9"/>
      <p:bldP build="whole" bldLvl="1" animBg="1" rev="0" advAuto="0" spid="626" grpId="31"/>
      <p:bldP build="whole" bldLvl="1" animBg="1" rev="0" advAuto="0" spid="617" grpId="33"/>
      <p:bldP build="whole" bldLvl="1" animBg="1" rev="0" advAuto="0" spid="630" grpId="36"/>
      <p:bldP build="whole" bldLvl="1" animBg="1" rev="0" advAuto="0" spid="618" grpId="34"/>
      <p:bldP build="whole" bldLvl="1" animBg="1" rev="0" advAuto="0" spid="637" grpId="11"/>
      <p:bldP build="whole" bldLvl="1" animBg="1" rev="0" advAuto="0" spid="634" grpId="7"/>
      <p:bldP build="whole" bldLvl="1" animBg="1" rev="0" advAuto="0" spid="633" grpId="28"/>
      <p:bldP build="whole" bldLvl="1" animBg="1" rev="0" advAuto="0" spid="636" grpId="40"/>
      <p:bldP build="whole" bldLvl="1" animBg="1" rev="0" advAuto="0" spid="605" grpId="5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40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41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42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643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644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45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46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47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48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49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50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51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652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653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54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655" name="0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656" name="1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657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658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659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660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661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662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663" name="0.6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664" name="0.3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665" name="Rounded Rectangle"/>
          <p:cNvSpPr/>
          <p:nvPr/>
        </p:nvSpPr>
        <p:spPr>
          <a:xfrm>
            <a:off x="782001" y="32983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66" name="Rounded Rectangle"/>
          <p:cNvSpPr/>
          <p:nvPr/>
        </p:nvSpPr>
        <p:spPr>
          <a:xfrm>
            <a:off x="782001" y="75903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67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9" name="Line"/>
          <p:cNvSpPr/>
          <p:nvPr/>
        </p:nvSpPr>
        <p:spPr>
          <a:xfrm>
            <a:off x="4004146" y="3545552"/>
            <a:ext cx="2262933" cy="2643624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70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71" name="Line"/>
          <p:cNvSpPr/>
          <p:nvPr/>
        </p:nvSpPr>
        <p:spPr>
          <a:xfrm>
            <a:off x="4256470" y="6714990"/>
            <a:ext cx="1759040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8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0" grpId="3"/>
      <p:bldP build="whole" bldLvl="1" animBg="1" rev="0" advAuto="0" spid="671" grpId="4"/>
      <p:bldP build="whole" bldLvl="1" animBg="1" rev="0" advAuto="0" spid="664" grpId="5"/>
      <p:bldP build="whole" bldLvl="1" animBg="1" rev="0" advAuto="0" spid="669" grpId="2"/>
      <p:bldP build="whole" bldLvl="1" animBg="1" rev="0" advAuto="0" spid="667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74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75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76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677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678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79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80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81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82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83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84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85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686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687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688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689" name="0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690" name="1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691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692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693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694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695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696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697" name="0.6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698" name="0.3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699" name="Rounded Rectangle"/>
          <p:cNvSpPr/>
          <p:nvPr/>
        </p:nvSpPr>
        <p:spPr>
          <a:xfrm>
            <a:off x="782001" y="32983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00" name="Rounded Rectangle"/>
          <p:cNvSpPr/>
          <p:nvPr/>
        </p:nvSpPr>
        <p:spPr>
          <a:xfrm>
            <a:off x="782001" y="75903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01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3" name="Line"/>
          <p:cNvSpPr/>
          <p:nvPr/>
        </p:nvSpPr>
        <p:spPr>
          <a:xfrm>
            <a:off x="7193963" y="3249657"/>
            <a:ext cx="2020395" cy="1354358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7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8137" y="3663514"/>
            <a:ext cx="2252733" cy="2103609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FEED FORWARD"/>
          <p:cNvSpPr/>
          <p:nvPr/>
        </p:nvSpPr>
        <p:spPr>
          <a:xfrm>
            <a:off x="8709401" y="746326"/>
            <a:ext cx="3500836" cy="220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9" y="0"/>
                </a:moveTo>
                <a:cubicBezTo>
                  <a:pt x="2683" y="0"/>
                  <a:pt x="2412" y="431"/>
                  <a:pt x="2412" y="964"/>
                </a:cubicBezTo>
                <a:lnTo>
                  <a:pt x="2412" y="14759"/>
                </a:lnTo>
                <a:lnTo>
                  <a:pt x="0" y="21600"/>
                </a:lnTo>
                <a:lnTo>
                  <a:pt x="5275" y="18434"/>
                </a:lnTo>
                <a:lnTo>
                  <a:pt x="20993" y="18434"/>
                </a:lnTo>
                <a:cubicBezTo>
                  <a:pt x="21329" y="18434"/>
                  <a:pt x="21600" y="18003"/>
                  <a:pt x="21600" y="17470"/>
                </a:cubicBezTo>
                <a:lnTo>
                  <a:pt x="21600" y="964"/>
                </a:lnTo>
                <a:cubicBezTo>
                  <a:pt x="21600" y="431"/>
                  <a:pt x="21329" y="0"/>
                  <a:pt x="20993" y="0"/>
                </a:cubicBezTo>
                <a:lnTo>
                  <a:pt x="3019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FEED FORWARD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3" grpId="2"/>
      <p:bldP build="whole" bldLvl="1" animBg="1" rev="0" advAuto="0" spid="701" grpId="1"/>
      <p:bldP build="whole" bldLvl="1" animBg="1" rev="0" advAuto="0" spid="705" grpId="4"/>
      <p:bldP build="whole" bldLvl="1" animBg="1" rev="0" advAuto="0" spid="704" grpId="3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08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09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10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711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712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13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14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15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16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17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18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19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720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721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22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723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724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725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726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727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728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729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730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731" name="0.2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732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33" name="Rounded Rectangle"/>
          <p:cNvSpPr/>
          <p:nvPr/>
        </p:nvSpPr>
        <p:spPr>
          <a:xfrm>
            <a:off x="782001" y="69940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34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35" name="Line"/>
          <p:cNvSpPr/>
          <p:nvPr/>
        </p:nvSpPr>
        <p:spPr>
          <a:xfrm>
            <a:off x="4251585" y="2995193"/>
            <a:ext cx="1746808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3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37" name="Line"/>
          <p:cNvSpPr/>
          <p:nvPr/>
        </p:nvSpPr>
        <p:spPr>
          <a:xfrm flipV="1">
            <a:off x="4118268" y="3442689"/>
            <a:ext cx="2067401" cy="2853092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7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7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8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" dur="8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4" grpId="4"/>
      <p:bldP build="whole" bldLvl="1" animBg="1" rev="0" advAuto="0" spid="736" grpId="7"/>
      <p:bldP build="whole" bldLvl="1" animBg="1" rev="0" advAuto="0" spid="737" grpId="8"/>
      <p:bldP build="whole" bldLvl="1" animBg="1" rev="0" advAuto="0" spid="734" grpId="5"/>
      <p:bldP build="whole" bldLvl="1" animBg="1" rev="0" advAuto="0" spid="731" grpId="9"/>
      <p:bldP build="whole" bldLvl="1" animBg="1" rev="0" advAuto="0" spid="723" grpId="3"/>
      <p:bldP build="whole" bldLvl="1" animBg="1" rev="0" advAuto="0" spid="733" grpId="2"/>
      <p:bldP build="whole" bldLvl="1" animBg="1" rev="0" advAuto="0" spid="732" grpId="1"/>
      <p:bldP build="whole" bldLvl="1" animBg="1" rev="0" advAuto="0" spid="735" grpId="6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40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41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42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743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744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45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46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47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48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49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50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51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752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753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54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755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756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757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758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759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760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761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762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763" name="0.2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764" name="0.4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765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66" name="Rounded Rectangle"/>
          <p:cNvSpPr/>
          <p:nvPr/>
        </p:nvSpPr>
        <p:spPr>
          <a:xfrm>
            <a:off x="782001" y="69940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67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68" name="Line"/>
          <p:cNvSpPr/>
          <p:nvPr/>
        </p:nvSpPr>
        <p:spPr>
          <a:xfrm>
            <a:off x="4004146" y="3557269"/>
            <a:ext cx="2263081" cy="2655414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69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70" name="Line"/>
          <p:cNvSpPr/>
          <p:nvPr/>
        </p:nvSpPr>
        <p:spPr>
          <a:xfrm>
            <a:off x="4277030" y="6730086"/>
            <a:ext cx="1746807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8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7" grpId="1"/>
      <p:bldP build="whole" bldLvl="1" animBg="1" rev="0" advAuto="0" spid="769" grpId="3"/>
      <p:bldP build="whole" bldLvl="1" animBg="1" rev="0" advAuto="0" spid="768" grpId="2"/>
      <p:bldP build="whole" bldLvl="1" animBg="1" rev="0" advAuto="0" spid="770" grpId="4"/>
      <p:bldP build="whole" bldLvl="1" animBg="1" rev="0" advAuto="0" spid="764" grpId="5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73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74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75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776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777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78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79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80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81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82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83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84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785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786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87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788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789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790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791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792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793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794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795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0.3</a:t>
            </a:r>
          </a:p>
        </p:txBody>
      </p:sp>
      <p:sp>
        <p:nvSpPr>
          <p:cNvPr id="796" name="0.2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797" name="0.4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0.4</a:t>
            </a:r>
          </a:p>
        </p:txBody>
      </p:sp>
      <p:sp>
        <p:nvSpPr>
          <p:cNvPr id="798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799" name="Rounded Rectangle"/>
          <p:cNvSpPr/>
          <p:nvPr/>
        </p:nvSpPr>
        <p:spPr>
          <a:xfrm>
            <a:off x="782001" y="69940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00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01" name="Line"/>
          <p:cNvSpPr/>
          <p:nvPr/>
        </p:nvSpPr>
        <p:spPr>
          <a:xfrm flipV="1">
            <a:off x="7284833" y="5207887"/>
            <a:ext cx="1950416" cy="1248743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7580" y="2993685"/>
            <a:ext cx="2958114" cy="295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2" grpId="3"/>
      <p:bldP build="whole" bldLvl="1" animBg="1" rev="0" advAuto="0" spid="801" grpId="2"/>
      <p:bldP build="whole" bldLvl="1" animBg="1" rev="0" advAuto="0" spid="80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driverless_car.mov" descr="driverless_car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45871" y="-38065"/>
            <a:ext cx="19446542" cy="9829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12667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7383" y="-24045"/>
            <a:ext cx="17236360" cy="9857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07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08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09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810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811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12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13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14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15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16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17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18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819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820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21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822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823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824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825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826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827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828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829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830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831" name="Rounded Rectangle"/>
          <p:cNvSpPr/>
          <p:nvPr/>
        </p:nvSpPr>
        <p:spPr>
          <a:xfrm>
            <a:off x="782001" y="38571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32" name="Rounded Rectangle"/>
          <p:cNvSpPr/>
          <p:nvPr/>
        </p:nvSpPr>
        <p:spPr>
          <a:xfrm>
            <a:off x="782001" y="70188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3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3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35" name="Line"/>
          <p:cNvSpPr/>
          <p:nvPr/>
        </p:nvSpPr>
        <p:spPr>
          <a:xfrm>
            <a:off x="4251585" y="2995193"/>
            <a:ext cx="1746808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3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37" name="Line"/>
          <p:cNvSpPr/>
          <p:nvPr/>
        </p:nvSpPr>
        <p:spPr>
          <a:xfrm flipV="1">
            <a:off x="4118268" y="3442689"/>
            <a:ext cx="2067401" cy="2853092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7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7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8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3" dur="8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8" presetID="2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6" grpId="1"/>
      <p:bldP build="whole" bldLvl="1" animBg="1" rev="0" advAuto="0" spid="822" grpId="7"/>
      <p:bldP build="whole" bldLvl="1" animBg="1" rev="0" advAuto="0" spid="832" grpId="6"/>
      <p:bldP build="whole" bldLvl="1" animBg="1" rev="0" advAuto="0" spid="827" grpId="2"/>
      <p:bldP build="whole" bldLvl="1" animBg="1" rev="0" advAuto="0" spid="831" grpId="5"/>
      <p:bldP build="whole" bldLvl="1" animBg="1" rev="0" advAuto="0" spid="823" grpId="8"/>
      <p:bldP build="whole" bldLvl="1" animBg="1" rev="0" advAuto="0" spid="833" grpId="9"/>
      <p:bldP build="whole" bldLvl="1" animBg="1" rev="0" advAuto="0" spid="836" grpId="11"/>
      <p:bldP build="whole" bldLvl="1" animBg="1" rev="0" advAuto="0" spid="835" grpId="10"/>
      <p:bldP build="whole" bldLvl="1" animBg="1" rev="0" advAuto="0" spid="828" grpId="3"/>
      <p:bldP build="whole" bldLvl="1" animBg="1" rev="0" advAuto="0" spid="837" grpId="12"/>
      <p:bldP build="whole" bldLvl="1" animBg="1" rev="0" advAuto="0" spid="830" grpId="13"/>
      <p:bldP build="whole" bldLvl="1" animBg="1" rev="0" advAuto="0" spid="829" grpId="4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40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41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42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843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844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45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46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47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48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49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50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51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852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853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54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855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856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857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858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859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860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861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862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863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864" name="0.6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865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66" name="Rounded Rectangle"/>
          <p:cNvSpPr/>
          <p:nvPr/>
        </p:nvSpPr>
        <p:spPr>
          <a:xfrm>
            <a:off x="782001" y="70188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67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9" name="Line"/>
          <p:cNvSpPr/>
          <p:nvPr/>
        </p:nvSpPr>
        <p:spPr>
          <a:xfrm>
            <a:off x="4004146" y="3545552"/>
            <a:ext cx="2262933" cy="2643624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70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71" name="Line"/>
          <p:cNvSpPr/>
          <p:nvPr/>
        </p:nvSpPr>
        <p:spPr>
          <a:xfrm>
            <a:off x="4256470" y="6714990"/>
            <a:ext cx="1759040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8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0" grpId="3"/>
      <p:bldP build="whole" bldLvl="1" animBg="1" rev="0" advAuto="0" spid="869" grpId="2"/>
      <p:bldP build="whole" bldLvl="1" animBg="1" rev="0" advAuto="0" spid="871" grpId="4"/>
      <p:bldP build="whole" bldLvl="1" animBg="1" rev="0" advAuto="0" spid="864" grpId="5"/>
      <p:bldP build="whole" bldLvl="1" animBg="1" rev="0" advAuto="0" spid="867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74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75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76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877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878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79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80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81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82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83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84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85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886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887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888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889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890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891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892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893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894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895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896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897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898" name="0.6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899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00" name="Rounded Rectangle"/>
          <p:cNvSpPr/>
          <p:nvPr/>
        </p:nvSpPr>
        <p:spPr>
          <a:xfrm>
            <a:off x="782001" y="70569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01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3" name="Line"/>
          <p:cNvSpPr/>
          <p:nvPr/>
        </p:nvSpPr>
        <p:spPr>
          <a:xfrm>
            <a:off x="7193963" y="3249657"/>
            <a:ext cx="2020395" cy="1354358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9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8137" y="3663514"/>
            <a:ext cx="2252733" cy="2103609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Dingbat X"/>
          <p:cNvSpPr/>
          <p:nvPr/>
        </p:nvSpPr>
        <p:spPr>
          <a:xfrm>
            <a:off x="8606246" y="3423437"/>
            <a:ext cx="2548533" cy="301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3A38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1" grpId="1"/>
      <p:bldP build="whole" bldLvl="1" animBg="1" rev="0" advAuto="0" spid="904" grpId="3"/>
      <p:bldP build="whole" bldLvl="1" animBg="1" rev="0" advAuto="0" spid="903" grpId="2"/>
      <p:bldP build="whole" bldLvl="1" animBg="1" rev="0" advAuto="0" spid="905" grpId="4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08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09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10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911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912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13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14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15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16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17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18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19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920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921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22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923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924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925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926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927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928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929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930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931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0.7</a:t>
            </a:r>
          </a:p>
        </p:txBody>
      </p:sp>
      <p:sp>
        <p:nvSpPr>
          <p:cNvPr id="932" name="0.6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933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34" name="Rounded Rectangle"/>
          <p:cNvSpPr/>
          <p:nvPr/>
        </p:nvSpPr>
        <p:spPr>
          <a:xfrm>
            <a:off x="782001" y="70569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3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8137" y="3663514"/>
            <a:ext cx="2252733" cy="2103609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Dingbat X"/>
          <p:cNvSpPr/>
          <p:nvPr/>
        </p:nvSpPr>
        <p:spPr>
          <a:xfrm>
            <a:off x="8606246" y="3423437"/>
            <a:ext cx="2548533" cy="301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3A38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38" name="Arrow"/>
          <p:cNvSpPr/>
          <p:nvPr/>
        </p:nvSpPr>
        <p:spPr>
          <a:xfrm rot="16200000">
            <a:off x="6780231" y="6582575"/>
            <a:ext cx="529991" cy="28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rgbClr val="6CCE3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39" name="Arrow"/>
          <p:cNvSpPr/>
          <p:nvPr/>
        </p:nvSpPr>
        <p:spPr>
          <a:xfrm rot="5400000">
            <a:off x="6780231" y="2886875"/>
            <a:ext cx="529991" cy="28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40" name="Arrow"/>
          <p:cNvSpPr/>
          <p:nvPr/>
        </p:nvSpPr>
        <p:spPr>
          <a:xfrm rot="5400000">
            <a:off x="5303323" y="2613396"/>
            <a:ext cx="529991" cy="284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41" name="Arrow"/>
          <p:cNvSpPr/>
          <p:nvPr/>
        </p:nvSpPr>
        <p:spPr>
          <a:xfrm rot="16200000">
            <a:off x="6237404" y="5204740"/>
            <a:ext cx="529991" cy="284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rgbClr val="6CCE3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42" name="0.5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0.5</a:t>
            </a:r>
          </a:p>
        </p:txBody>
      </p:sp>
      <p:sp>
        <p:nvSpPr>
          <p:cNvPr id="943" name="0.8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0.8</a:t>
            </a:r>
          </a:p>
        </p:txBody>
      </p:sp>
      <p:sp>
        <p:nvSpPr>
          <p:cNvPr id="944" name="BACK PROPAGATION"/>
          <p:cNvSpPr/>
          <p:nvPr/>
        </p:nvSpPr>
        <p:spPr>
          <a:xfrm>
            <a:off x="8709401" y="746326"/>
            <a:ext cx="3500836" cy="220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19" y="0"/>
                </a:moveTo>
                <a:cubicBezTo>
                  <a:pt x="2683" y="0"/>
                  <a:pt x="2412" y="431"/>
                  <a:pt x="2412" y="964"/>
                </a:cubicBezTo>
                <a:lnTo>
                  <a:pt x="2412" y="14759"/>
                </a:lnTo>
                <a:lnTo>
                  <a:pt x="0" y="21600"/>
                </a:lnTo>
                <a:lnTo>
                  <a:pt x="5275" y="18434"/>
                </a:lnTo>
                <a:lnTo>
                  <a:pt x="20993" y="18434"/>
                </a:lnTo>
                <a:cubicBezTo>
                  <a:pt x="21329" y="18434"/>
                  <a:pt x="21600" y="18003"/>
                  <a:pt x="21600" y="17470"/>
                </a:cubicBezTo>
                <a:lnTo>
                  <a:pt x="21600" y="964"/>
                </a:lnTo>
                <a:cubicBezTo>
                  <a:pt x="21600" y="431"/>
                  <a:pt x="21329" y="0"/>
                  <a:pt x="20993" y="0"/>
                </a:cubicBezTo>
                <a:lnTo>
                  <a:pt x="3019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BACK PROPAGATION</a:t>
            </a:r>
          </a:p>
        </p:txBody>
      </p:sp>
      <p:sp>
        <p:nvSpPr>
          <p:cNvPr id="945" name="LEARNING RATE"/>
          <p:cNvSpPr/>
          <p:nvPr/>
        </p:nvSpPr>
        <p:spPr>
          <a:xfrm>
            <a:off x="3402495" y="794767"/>
            <a:ext cx="1959770" cy="1633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0" y="0"/>
                </a:moveTo>
                <a:cubicBezTo>
                  <a:pt x="345" y="0"/>
                  <a:pt x="0" y="414"/>
                  <a:pt x="0" y="924"/>
                </a:cubicBezTo>
                <a:lnTo>
                  <a:pt x="0" y="16683"/>
                </a:lnTo>
                <a:cubicBezTo>
                  <a:pt x="0" y="17193"/>
                  <a:pt x="345" y="17606"/>
                  <a:pt x="770" y="17606"/>
                </a:cubicBezTo>
                <a:lnTo>
                  <a:pt x="17038" y="17606"/>
                </a:lnTo>
                <a:lnTo>
                  <a:pt x="18582" y="21600"/>
                </a:lnTo>
                <a:lnTo>
                  <a:pt x="20130" y="17606"/>
                </a:lnTo>
                <a:lnTo>
                  <a:pt x="20830" y="17606"/>
                </a:lnTo>
                <a:cubicBezTo>
                  <a:pt x="21255" y="17606"/>
                  <a:pt x="21600" y="17193"/>
                  <a:pt x="21600" y="16683"/>
                </a:cubicBezTo>
                <a:lnTo>
                  <a:pt x="21600" y="924"/>
                </a:lnTo>
                <a:cubicBezTo>
                  <a:pt x="21600" y="414"/>
                  <a:pt x="21255" y="0"/>
                  <a:pt x="20830" y="0"/>
                </a:cubicBezTo>
                <a:lnTo>
                  <a:pt x="770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LEARNING RATE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0" dur="1000" fill="hold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6" dur="1000" fill="hold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4" grpId="10"/>
      <p:bldP build="whole" bldLvl="1" animBg="1" rev="0" advAuto="0" spid="939" grpId="1"/>
      <p:bldP build="whole" bldLvl="1" animBg="1" rev="0" advAuto="0" spid="942" grpId="6"/>
      <p:bldP build="whole" bldLvl="1" animBg="1" rev="0" advAuto="0" spid="929" grpId="8"/>
      <p:bldP build="whole" bldLvl="1" animBg="1" rev="0" advAuto="0" spid="941" grpId="4"/>
      <p:bldP build="whole" bldLvl="1" animBg="1" rev="0" advAuto="0" spid="938" grpId="2"/>
      <p:bldP build="whole" bldLvl="1" animBg="1" rev="0" advAuto="0" spid="943" grpId="9"/>
      <p:bldP build="whole" bldLvl="1" animBg="1" rev="0" advAuto="0" spid="940" grpId="3"/>
      <p:bldP build="whole" bldLvl="1" animBg="1" rev="0" advAuto="0" spid="927" grpId="5"/>
      <p:bldP build="whole" bldLvl="1" animBg="1" rev="0" advAuto="0" spid="945" grpId="7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48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49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50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Color</a:t>
            </a:r>
          </a:p>
        </p:txBody>
      </p:sp>
      <p:sp>
        <p:nvSpPr>
          <p:cNvPr id="951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Shape</a:t>
            </a:r>
          </a:p>
        </p:txBody>
      </p:sp>
      <p:sp>
        <p:nvSpPr>
          <p:cNvPr id="952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53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54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55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56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57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58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59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Red and round</a:t>
            </a:r>
          </a:p>
        </p:txBody>
      </p:sp>
      <p:sp>
        <p:nvSpPr>
          <p:cNvPr id="960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Yellow and long</a:t>
            </a:r>
          </a:p>
        </p:txBody>
      </p:sp>
      <p:sp>
        <p:nvSpPr>
          <p:cNvPr id="961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62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Fruit</a:t>
            </a:r>
          </a:p>
        </p:txBody>
      </p:sp>
      <p:sp>
        <p:nvSpPr>
          <p:cNvPr id="963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964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</a:t>
            </a:r>
          </a:p>
        </p:txBody>
      </p:sp>
      <p:sp>
        <p:nvSpPr>
          <p:cNvPr id="965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red</a:t>
            </a:r>
          </a:p>
          <a:p>
            <a:pPr algn="ctr">
              <a:defRPr spc="22" sz="2300"/>
            </a:pPr>
            <a:r>
              <a:t>1 = yellow</a:t>
            </a:r>
          </a:p>
        </p:txBody>
      </p:sp>
      <p:sp>
        <p:nvSpPr>
          <p:cNvPr id="966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pc="22" sz="2300"/>
            </a:pPr>
            <a:r>
              <a:t>0 = long</a:t>
            </a:r>
          </a:p>
          <a:p>
            <a:pPr algn="ctr">
              <a:defRPr spc="22" sz="2300"/>
            </a:pPr>
            <a:r>
              <a:t>1 = round</a:t>
            </a:r>
          </a:p>
        </p:txBody>
      </p:sp>
      <p:sp>
        <p:nvSpPr>
          <p:cNvPr id="967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0.2</a:t>
            </a:r>
          </a:p>
        </p:txBody>
      </p:sp>
      <p:sp>
        <p:nvSpPr>
          <p:cNvPr id="968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0.6</a:t>
            </a:r>
          </a:p>
        </p:txBody>
      </p:sp>
      <p:sp>
        <p:nvSpPr>
          <p:cNvPr id="969" name="0.5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0.5</a:t>
            </a:r>
          </a:p>
        </p:txBody>
      </p:sp>
      <p:sp>
        <p:nvSpPr>
          <p:cNvPr id="970" name="0.8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0.8</a:t>
            </a:r>
          </a:p>
        </p:txBody>
      </p:sp>
      <p:sp>
        <p:nvSpPr>
          <p:cNvPr id="971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72" name="Rounded Rectangle"/>
          <p:cNvSpPr/>
          <p:nvPr/>
        </p:nvSpPr>
        <p:spPr>
          <a:xfrm>
            <a:off x="782001" y="70569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7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4" name="0.5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0.5</a:t>
            </a:r>
          </a:p>
        </p:txBody>
      </p:sp>
      <p:sp>
        <p:nvSpPr>
          <p:cNvPr id="975" name="0.8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0.8</a:t>
            </a:r>
          </a:p>
        </p:txBody>
      </p:sp>
      <p:sp>
        <p:nvSpPr>
          <p:cNvPr id="976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77" name="Line"/>
          <p:cNvSpPr/>
          <p:nvPr/>
        </p:nvSpPr>
        <p:spPr>
          <a:xfrm flipV="1">
            <a:off x="7284833" y="5207887"/>
            <a:ext cx="1950416" cy="1248743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9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7580" y="2993685"/>
            <a:ext cx="2958114" cy="295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8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7" grpId="4"/>
      <p:bldP build="whole" bldLvl="1" animBg="1" rev="0" advAuto="0" spid="976" grpId="3"/>
      <p:bldP build="whole" bldLvl="1" animBg="1" rev="0" advAuto="0" spid="970" grpId="2"/>
      <p:bldP build="whole" bldLvl="1" animBg="1" rev="0" advAuto="0" spid="978" grpId="5"/>
      <p:bldP build="whole" bldLvl="1" animBg="1" rev="0" advAuto="0" spid="969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Let’s do this!"/>
          <p:cNvSpPr txBox="1"/>
          <p:nvPr>
            <p:ph type="title" idx="4294967295"/>
          </p:nvPr>
        </p:nvSpPr>
        <p:spPr>
          <a:xfrm>
            <a:off x="571500" y="571500"/>
            <a:ext cx="11861800" cy="5370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Let’s do this!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Neural Networks"/>
          <p:cNvSpPr txBox="1"/>
          <p:nvPr>
            <p:ph type="subTitle" sz="quarter" idx="1"/>
          </p:nvPr>
        </p:nvSpPr>
        <p:spPr>
          <a:xfrm>
            <a:off x="-1110611" y="7797800"/>
            <a:ext cx="11861801" cy="12317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FFF"/>
                </a:solidFill>
              </a:defRPr>
            </a:lvl1pPr>
          </a:lstStyle>
          <a:p>
            <a:pPr/>
            <a:r>
              <a:t>Neural Networks</a:t>
            </a:r>
          </a:p>
        </p:txBody>
      </p:sp>
      <p:graphicFrame>
        <p:nvGraphicFramePr>
          <p:cNvPr id="983" name="Table"/>
          <p:cNvGraphicFramePr/>
          <p:nvPr/>
        </p:nvGraphicFramePr>
        <p:xfrm>
          <a:off x="609600" y="812800"/>
          <a:ext cx="11785600" cy="81280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928533"/>
                <a:gridCol w="3928533"/>
                <a:gridCol w="3928533"/>
              </a:tblGrid>
              <a:tr h="1625600">
                <a:tc gridSpan="2"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900">
                          <a:solidFill>
                            <a:srgbClr val="FFFFFF"/>
                          </a:solidFill>
                        </a:rPr>
                        <a:t>Input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900">
                          <a:solidFill>
                            <a:srgbClr val="FFFFFF"/>
                          </a:solidFill>
                        </a:rPr>
                        <a:t>Output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86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87" name="Circle"/>
          <p:cNvSpPr/>
          <p:nvPr/>
        </p:nvSpPr>
        <p:spPr>
          <a:xfrm>
            <a:off x="10518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88" name="Line"/>
          <p:cNvSpPr/>
          <p:nvPr/>
        </p:nvSpPr>
        <p:spPr>
          <a:xfrm>
            <a:off x="2474565" y="2993916"/>
            <a:ext cx="3524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89" name="Line"/>
          <p:cNvSpPr/>
          <p:nvPr/>
        </p:nvSpPr>
        <p:spPr>
          <a:xfrm>
            <a:off x="2440290" y="6724650"/>
            <a:ext cx="3559082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90" name="Line"/>
          <p:cNvSpPr/>
          <p:nvPr/>
        </p:nvSpPr>
        <p:spPr>
          <a:xfrm>
            <a:off x="2464858" y="3058646"/>
            <a:ext cx="3804141" cy="313641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91" name="Line"/>
          <p:cNvSpPr/>
          <p:nvPr/>
        </p:nvSpPr>
        <p:spPr>
          <a:xfrm flipV="1">
            <a:off x="2329110" y="3523506"/>
            <a:ext cx="3823544" cy="298640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92" name="Line"/>
          <p:cNvSpPr/>
          <p:nvPr/>
        </p:nvSpPr>
        <p:spPr>
          <a:xfrm>
            <a:off x="7256411" y="3291887"/>
            <a:ext cx="3245900" cy="130188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93" name="Line"/>
          <p:cNvSpPr/>
          <p:nvPr/>
        </p:nvSpPr>
        <p:spPr>
          <a:xfrm flipV="1">
            <a:off x="7256411" y="5252788"/>
            <a:ext cx="3245647" cy="1244017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994" name="W1"/>
          <p:cNvSpPr txBox="1"/>
          <p:nvPr/>
        </p:nvSpPr>
        <p:spPr>
          <a:xfrm>
            <a:off x="3971264" y="2470676"/>
            <a:ext cx="68363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W1</a:t>
            </a:r>
          </a:p>
        </p:txBody>
      </p:sp>
      <p:sp>
        <p:nvSpPr>
          <p:cNvPr id="995" name="W1"/>
          <p:cNvSpPr txBox="1"/>
          <p:nvPr/>
        </p:nvSpPr>
        <p:spPr>
          <a:xfrm>
            <a:off x="4233346" y="4005165"/>
            <a:ext cx="68363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W1</a:t>
            </a:r>
          </a:p>
        </p:txBody>
      </p:sp>
      <p:sp>
        <p:nvSpPr>
          <p:cNvPr id="996" name="W1"/>
          <p:cNvSpPr txBox="1"/>
          <p:nvPr/>
        </p:nvSpPr>
        <p:spPr>
          <a:xfrm>
            <a:off x="4233346" y="5056993"/>
            <a:ext cx="68363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W1</a:t>
            </a:r>
          </a:p>
        </p:txBody>
      </p:sp>
      <p:sp>
        <p:nvSpPr>
          <p:cNvPr id="997" name="W1"/>
          <p:cNvSpPr txBox="1"/>
          <p:nvPr/>
        </p:nvSpPr>
        <p:spPr>
          <a:xfrm>
            <a:off x="4225264" y="6062266"/>
            <a:ext cx="68363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W1</a:t>
            </a:r>
          </a:p>
        </p:txBody>
      </p:sp>
      <p:sp>
        <p:nvSpPr>
          <p:cNvPr id="998" name="Hidden layer"/>
          <p:cNvSpPr txBox="1"/>
          <p:nvPr/>
        </p:nvSpPr>
        <p:spPr>
          <a:xfrm>
            <a:off x="5565980" y="1204383"/>
            <a:ext cx="213291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Hidden layer</a:t>
            </a:r>
          </a:p>
        </p:txBody>
      </p:sp>
      <p:sp>
        <p:nvSpPr>
          <p:cNvPr id="999" name="Input layer"/>
          <p:cNvSpPr txBox="1"/>
          <p:nvPr/>
        </p:nvSpPr>
        <p:spPr>
          <a:xfrm>
            <a:off x="914859" y="1204383"/>
            <a:ext cx="18532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Input layer</a:t>
            </a:r>
          </a:p>
        </p:txBody>
      </p:sp>
      <p:sp>
        <p:nvSpPr>
          <p:cNvPr id="1000" name="Output layer"/>
          <p:cNvSpPr txBox="1"/>
          <p:nvPr/>
        </p:nvSpPr>
        <p:spPr>
          <a:xfrm>
            <a:off x="10235072" y="1204383"/>
            <a:ext cx="212735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Output layer</a:t>
            </a:r>
          </a:p>
        </p:txBody>
      </p:sp>
      <p:sp>
        <p:nvSpPr>
          <p:cNvPr id="1001" name="Weights 1"/>
          <p:cNvSpPr txBox="1"/>
          <p:nvPr/>
        </p:nvSpPr>
        <p:spPr>
          <a:xfrm>
            <a:off x="3370192" y="1245492"/>
            <a:ext cx="16992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Weights 1</a:t>
            </a:r>
          </a:p>
        </p:txBody>
      </p:sp>
      <p:sp>
        <p:nvSpPr>
          <p:cNvPr id="1002" name="Weights 2"/>
          <p:cNvSpPr txBox="1"/>
          <p:nvPr/>
        </p:nvSpPr>
        <p:spPr>
          <a:xfrm>
            <a:off x="8149625" y="1232792"/>
            <a:ext cx="16992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Weights 2</a:t>
            </a:r>
          </a:p>
        </p:txBody>
      </p:sp>
      <p:sp>
        <p:nvSpPr>
          <p:cNvPr id="1003" name="Circle"/>
          <p:cNvSpPr/>
          <p:nvPr/>
        </p:nvSpPr>
        <p:spPr>
          <a:xfrm>
            <a:off x="1206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004" name="Circle"/>
          <p:cNvSpPr/>
          <p:nvPr/>
        </p:nvSpPr>
        <p:spPr>
          <a:xfrm>
            <a:off x="1206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005" name="W2"/>
          <p:cNvSpPr txBox="1"/>
          <p:nvPr/>
        </p:nvSpPr>
        <p:spPr>
          <a:xfrm>
            <a:off x="8609972" y="3237921"/>
            <a:ext cx="68363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W2</a:t>
            </a:r>
          </a:p>
        </p:txBody>
      </p:sp>
      <p:sp>
        <p:nvSpPr>
          <p:cNvPr id="1006" name="W2"/>
          <p:cNvSpPr txBox="1"/>
          <p:nvPr/>
        </p:nvSpPr>
        <p:spPr>
          <a:xfrm>
            <a:off x="8657446" y="6062266"/>
            <a:ext cx="68363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W2</a:t>
            </a:r>
          </a:p>
        </p:txBody>
      </p:sp>
      <p:grpSp>
        <p:nvGrpSpPr>
          <p:cNvPr id="1009" name="b1"/>
          <p:cNvGrpSpPr/>
          <p:nvPr/>
        </p:nvGrpSpPr>
        <p:grpSpPr>
          <a:xfrm>
            <a:off x="4900755" y="7875965"/>
            <a:ext cx="664087" cy="702485"/>
            <a:chOff x="0" y="0"/>
            <a:chExt cx="664086" cy="702484"/>
          </a:xfrm>
        </p:grpSpPr>
        <p:sp>
          <p:nvSpPr>
            <p:cNvPr id="1008" name="b1"/>
            <p:cNvSpPr txBox="1"/>
            <p:nvPr/>
          </p:nvSpPr>
          <p:spPr>
            <a:xfrm>
              <a:off x="71842" y="71842"/>
              <a:ext cx="520403" cy="558801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b1</a:t>
              </a:r>
            </a:p>
          </p:txBody>
        </p:sp>
        <p:pic>
          <p:nvPicPr>
            <p:cNvPr id="1007" name="b1" descr="b1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664088" cy="702486"/>
            </a:xfrm>
            <a:prstGeom prst="rect">
              <a:avLst/>
            </a:prstGeom>
            <a:effectLst/>
          </p:spPr>
        </p:pic>
      </p:grpSp>
      <p:pic>
        <p:nvPicPr>
          <p:cNvPr id="1010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5011437" y="7481658"/>
            <a:ext cx="1298529" cy="107764"/>
          </a:xfrm>
          <a:prstGeom prst="rect">
            <a:avLst/>
          </a:prstGeom>
        </p:spPr>
      </p:pic>
      <p:grpSp>
        <p:nvGrpSpPr>
          <p:cNvPr id="1014" name="b1"/>
          <p:cNvGrpSpPr/>
          <p:nvPr/>
        </p:nvGrpSpPr>
        <p:grpSpPr>
          <a:xfrm>
            <a:off x="5241206" y="4447103"/>
            <a:ext cx="664087" cy="702485"/>
            <a:chOff x="0" y="0"/>
            <a:chExt cx="664086" cy="702484"/>
          </a:xfrm>
        </p:grpSpPr>
        <p:sp>
          <p:nvSpPr>
            <p:cNvPr id="1013" name="b1"/>
            <p:cNvSpPr txBox="1"/>
            <p:nvPr/>
          </p:nvSpPr>
          <p:spPr>
            <a:xfrm>
              <a:off x="71842" y="71842"/>
              <a:ext cx="520403" cy="558801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b1</a:t>
              </a:r>
            </a:p>
          </p:txBody>
        </p:sp>
        <p:pic>
          <p:nvPicPr>
            <p:cNvPr id="1012" name="b1" descr="b1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664088" cy="702486"/>
            </a:xfrm>
            <a:prstGeom prst="rect">
              <a:avLst/>
            </a:prstGeom>
            <a:effectLst/>
          </p:spPr>
        </p:pic>
      </p:grpSp>
      <p:pic>
        <p:nvPicPr>
          <p:cNvPr id="1015" name="Line" descr="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900000">
            <a:off x="5297191" y="4053708"/>
            <a:ext cx="1362138" cy="107764"/>
          </a:xfrm>
          <a:prstGeom prst="rect">
            <a:avLst/>
          </a:prstGeom>
        </p:spPr>
      </p:pic>
      <p:grpSp>
        <p:nvGrpSpPr>
          <p:cNvPr id="1019" name="b2"/>
          <p:cNvGrpSpPr/>
          <p:nvPr/>
        </p:nvGrpSpPr>
        <p:grpSpPr>
          <a:xfrm>
            <a:off x="9720072" y="6284369"/>
            <a:ext cx="664088" cy="702486"/>
            <a:chOff x="0" y="0"/>
            <a:chExt cx="664086" cy="702484"/>
          </a:xfrm>
        </p:grpSpPr>
        <p:sp>
          <p:nvSpPr>
            <p:cNvPr id="1018" name="b2"/>
            <p:cNvSpPr txBox="1"/>
            <p:nvPr/>
          </p:nvSpPr>
          <p:spPr>
            <a:xfrm>
              <a:off x="71842" y="71842"/>
              <a:ext cx="520403" cy="558801"/>
            </a:xfrm>
            <a:prstGeom prst="rect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b2</a:t>
              </a:r>
            </a:p>
          </p:txBody>
        </p:sp>
        <p:pic>
          <p:nvPicPr>
            <p:cNvPr id="1017" name="b2" descr="b2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664088" cy="702486"/>
            </a:xfrm>
            <a:prstGeom prst="rect">
              <a:avLst/>
            </a:prstGeom>
            <a:effectLst/>
          </p:spPr>
        </p:pic>
      </p:grpSp>
      <p:pic>
        <p:nvPicPr>
          <p:cNvPr id="1020" name="Line" descr="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900000">
            <a:off x="9794752" y="5883231"/>
            <a:ext cx="1340236" cy="107764"/>
          </a:xfrm>
          <a:prstGeom prst="rect">
            <a:avLst/>
          </a:prstGeom>
        </p:spPr>
      </p:pic>
      <p:sp>
        <p:nvSpPr>
          <p:cNvPr id="1022" name="1"/>
          <p:cNvSpPr txBox="1"/>
          <p:nvPr/>
        </p:nvSpPr>
        <p:spPr>
          <a:xfrm>
            <a:off x="1641160" y="2606566"/>
            <a:ext cx="40705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39" sz="3900"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23" name="1"/>
          <p:cNvSpPr txBox="1"/>
          <p:nvPr/>
        </p:nvSpPr>
        <p:spPr>
          <a:xfrm>
            <a:off x="1641160" y="6337299"/>
            <a:ext cx="40705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39" sz="3900"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24" name="0"/>
          <p:cNvSpPr txBox="1"/>
          <p:nvPr/>
        </p:nvSpPr>
        <p:spPr>
          <a:xfrm>
            <a:off x="10965997" y="4489449"/>
            <a:ext cx="40705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39" sz="3900"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025" name="1"/>
          <p:cNvSpPr txBox="1"/>
          <p:nvPr/>
        </p:nvSpPr>
        <p:spPr>
          <a:xfrm>
            <a:off x="1641160" y="2606566"/>
            <a:ext cx="40705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39" sz="3900"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026" name="0"/>
          <p:cNvSpPr txBox="1"/>
          <p:nvPr/>
        </p:nvSpPr>
        <p:spPr>
          <a:xfrm>
            <a:off x="1641160" y="6337299"/>
            <a:ext cx="40705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39" sz="3900"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1027" name="1"/>
          <p:cNvSpPr txBox="1"/>
          <p:nvPr/>
        </p:nvSpPr>
        <p:spPr>
          <a:xfrm>
            <a:off x="10965997" y="4489449"/>
            <a:ext cx="40705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39" sz="3900"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Class="entr" nodeType="after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Class="entr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Class="entr" nodeType="afterEffect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xit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xit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xit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click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entr" nodeType="click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xit" nodeType="click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xit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xit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4" grpId="22"/>
      <p:bldP build="whole" bldLvl="1" animBg="1" rev="0" advAuto="0" spid="1001" grpId="4"/>
      <p:bldP build="whole" bldLvl="1" animBg="1" rev="0" advAuto="0" spid="1019" grpId="17"/>
      <p:bldP build="whole" bldLvl="1" animBg="1" rev="0" advAuto="0" spid="1026" grpId="25"/>
      <p:bldP build="whole" bldLvl="1" animBg="1" rev="0" advAuto="0" spid="1006" grpId="11"/>
      <p:bldP build="whole" bldLvl="1" animBg="1" rev="0" advAuto="0" spid="1026" grpId="29"/>
      <p:bldP build="whole" bldLvl="1" animBg="1" rev="0" advAuto="0" spid="1010" grpId="14"/>
      <p:bldP build="whole" bldLvl="1" animBg="1" rev="0" advAuto="0" spid="999" grpId="1"/>
      <p:bldP build="whole" bldLvl="1" animBg="1" rev="0" advAuto="0" spid="1009" grpId="15"/>
      <p:bldP build="whole" bldLvl="1" animBg="1" rev="0" advAuto="0" spid="1014" grpId="13"/>
      <p:bldP build="whole" bldLvl="1" animBg="1" rev="0" advAuto="0" spid="1025" grpId="24"/>
      <p:bldP build="whole" bldLvl="1" animBg="1" rev="0" advAuto="0" spid="1027" grpId="26"/>
      <p:bldP build="whole" bldLvl="1" animBg="1" rev="0" advAuto="0" spid="994" grpId="5"/>
      <p:bldP build="whole" bldLvl="1" animBg="1" rev="0" advAuto="0" spid="1025" grpId="27"/>
      <p:bldP build="whole" bldLvl="1" animBg="1" rev="0" advAuto="0" spid="1023" grpId="19"/>
      <p:bldP build="whole" bldLvl="1" animBg="1" rev="0" advAuto="0" spid="1020" grpId="16"/>
      <p:bldP build="whole" bldLvl="1" animBg="1" rev="0" advAuto="0" spid="1027" grpId="28"/>
      <p:bldP build="whole" bldLvl="1" animBg="1" rev="0" advAuto="0" spid="1023" grpId="23"/>
      <p:bldP build="whole" bldLvl="1" animBg="1" rev="0" advAuto="0" spid="1002" grpId="9"/>
      <p:bldP build="whole" bldLvl="1" animBg="1" rev="0" advAuto="0" spid="1015" grpId="12"/>
      <p:bldP build="whole" bldLvl="1" animBg="1" rev="0" advAuto="0" spid="1005" grpId="10"/>
      <p:bldP build="whole" bldLvl="1" animBg="1" rev="0" advAuto="0" spid="1000" grpId="3"/>
      <p:bldP build="whole" bldLvl="1" animBg="1" rev="0" advAuto="0" spid="1022" grpId="18"/>
      <p:bldP build="whole" bldLvl="1" animBg="1" rev="0" advAuto="0" spid="997" grpId="8"/>
      <p:bldP build="whole" bldLvl="1" animBg="1" rev="0" advAuto="0" spid="996" grpId="7"/>
      <p:bldP build="whole" bldLvl="1" animBg="1" rev="0" advAuto="0" spid="1022" grpId="21"/>
      <p:bldP build="whole" bldLvl="1" animBg="1" rev="0" advAuto="0" spid="995" grpId="6"/>
      <p:bldP build="whole" bldLvl="1" animBg="1" rev="0" advAuto="0" spid="998" grpId="2"/>
      <p:bldP build="whole" bldLvl="1" animBg="1" rev="0" advAuto="0" spid="1024" grpId="2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Human-Brain-Best-HD-Wallpaper-36888.jpg" descr="Human-Brain-Best-HD-Wallpaper-36888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670" t="0" r="32670" b="0"/>
          <a:stretch>
            <a:fillRect/>
          </a:stretch>
        </p:blipFill>
        <p:spPr>
          <a:xfrm>
            <a:off x="-2639829" y="-3998795"/>
            <a:ext cx="9078729" cy="13752395"/>
          </a:xfrm>
          <a:prstGeom prst="rect">
            <a:avLst/>
          </a:prstGeom>
        </p:spPr>
      </p:pic>
      <p:sp>
        <p:nvSpPr>
          <p:cNvPr id="1030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31" name="Recap"/>
          <p:cNvSpPr txBox="1"/>
          <p:nvPr>
            <p:ph type="title"/>
          </p:nvPr>
        </p:nvSpPr>
        <p:spPr>
          <a:xfrm>
            <a:off x="7023100" y="717550"/>
            <a:ext cx="53975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Recap</a:t>
            </a:r>
          </a:p>
        </p:txBody>
      </p:sp>
      <p:sp>
        <p:nvSpPr>
          <p:cNvPr id="1032" name="Learning similar to human learning…"/>
          <p:cNvSpPr txBox="1"/>
          <p:nvPr>
            <p:ph type="body" sz="half" idx="1"/>
          </p:nvPr>
        </p:nvSpPr>
        <p:spPr>
          <a:xfrm>
            <a:off x="7023100" y="1708150"/>
            <a:ext cx="5397500" cy="6440641"/>
          </a:xfrm>
          <a:prstGeom prst="rect">
            <a:avLst/>
          </a:prstGeom>
        </p:spPr>
        <p:txBody>
          <a:bodyPr/>
          <a:lstStyle/>
          <a:p>
            <a:pPr marL="382015" indent="-382015" defTabSz="549148">
              <a:spcBef>
                <a:spcPts val="1600"/>
              </a:spcBef>
              <a:defRPr sz="2632"/>
            </a:pPr>
            <a:r>
              <a:t>Learning similar to human learning</a:t>
            </a:r>
          </a:p>
          <a:p>
            <a:pPr marL="382015" indent="-382015" defTabSz="549148">
              <a:spcBef>
                <a:spcPts val="1600"/>
              </a:spcBef>
              <a:defRPr sz="2632"/>
            </a:pPr>
            <a:r>
              <a:t>Mathematics</a:t>
            </a:r>
          </a:p>
          <a:p>
            <a:pPr marL="382015" indent="-382015" defTabSz="549148">
              <a:spcBef>
                <a:spcPts val="1600"/>
              </a:spcBef>
              <a:defRPr sz="2632"/>
            </a:pPr>
          </a:p>
          <a:p>
            <a:pPr marL="382015" indent="-382015" defTabSz="549148">
              <a:spcBef>
                <a:spcPts val="1600"/>
              </a:spcBef>
              <a:defRPr sz="2632"/>
            </a:pPr>
            <a:r>
              <a:t>Neural Network Parts:</a:t>
            </a:r>
          </a:p>
          <a:p>
            <a:pPr lvl="1" marL="764031" indent="-382015" defTabSz="549148">
              <a:spcBef>
                <a:spcPts val="1600"/>
              </a:spcBef>
              <a:defRPr sz="2632"/>
            </a:pPr>
            <a:r>
              <a:t>Nodes</a:t>
            </a:r>
          </a:p>
          <a:p>
            <a:pPr lvl="1" marL="764031" indent="-382015" defTabSz="549148">
              <a:spcBef>
                <a:spcPts val="1600"/>
              </a:spcBef>
              <a:defRPr sz="2632"/>
            </a:pPr>
            <a:r>
              <a:t>Layers</a:t>
            </a:r>
          </a:p>
          <a:p>
            <a:pPr lvl="1" marL="764031" indent="-382015" defTabSz="549148">
              <a:spcBef>
                <a:spcPts val="1600"/>
              </a:spcBef>
              <a:defRPr sz="2632"/>
            </a:pPr>
            <a:r>
              <a:t>Weights (+ biases)</a:t>
            </a:r>
          </a:p>
          <a:p>
            <a:pPr lvl="1" marL="764031" indent="-382015" defTabSz="549148">
              <a:spcBef>
                <a:spcPts val="1600"/>
              </a:spcBef>
              <a:defRPr sz="2632"/>
            </a:pPr>
            <a:r>
              <a:t>Feed forward</a:t>
            </a:r>
          </a:p>
          <a:p>
            <a:pPr lvl="1" marL="764031" indent="-382015" defTabSz="549148">
              <a:spcBef>
                <a:spcPts val="1600"/>
              </a:spcBef>
              <a:defRPr sz="2632"/>
            </a:pPr>
            <a:r>
              <a:t>Back propagation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What’s next?"/>
          <p:cNvSpPr txBox="1"/>
          <p:nvPr>
            <p:ph type="title" idx="4294967295"/>
          </p:nvPr>
        </p:nvSpPr>
        <p:spPr>
          <a:xfrm>
            <a:off x="571500" y="571500"/>
            <a:ext cx="11861800" cy="5370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What’s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304" t="0" r="0" b="0"/>
          <a:stretch>
            <a:fillRect/>
          </a:stretch>
        </p:blipFill>
        <p:spPr>
          <a:xfrm>
            <a:off x="746323" y="654050"/>
            <a:ext cx="6645744" cy="2663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5416" y="2722033"/>
            <a:ext cx="6787436" cy="2488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700" y="5285316"/>
            <a:ext cx="6452899" cy="231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8250" y="7194550"/>
            <a:ext cx="6196230" cy="2354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uman-Brain-Best-HD-Wallpaper-36888.jpg" descr="Human-Brain-Best-HD-Wallpaper-3688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38198" y="-77835"/>
            <a:ext cx="18874796" cy="9909270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Thank you"/>
          <p:cNvSpPr txBox="1"/>
          <p:nvPr>
            <p:ph type="ctrTitle"/>
          </p:nvPr>
        </p:nvSpPr>
        <p:spPr>
          <a:xfrm>
            <a:off x="-615311" y="4546601"/>
            <a:ext cx="8912876" cy="3893419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Human-Brain-Best-HD-Wallpaper-36888.jpg" descr="Human-Brain-Best-HD-Wallpaper-36888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2670" t="0" r="32670" b="0"/>
          <a:stretch>
            <a:fillRect/>
          </a:stretch>
        </p:blipFill>
        <p:spPr>
          <a:xfrm>
            <a:off x="-2639829" y="-3998795"/>
            <a:ext cx="9078729" cy="13752395"/>
          </a:xfrm>
          <a:prstGeom prst="rect">
            <a:avLst/>
          </a:prstGeom>
        </p:spPr>
      </p:pic>
      <p:sp>
        <p:nvSpPr>
          <p:cNvPr id="143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" name="Real life"/>
          <p:cNvSpPr txBox="1"/>
          <p:nvPr>
            <p:ph type="title"/>
          </p:nvPr>
        </p:nvSpPr>
        <p:spPr>
          <a:xfrm>
            <a:off x="7023100" y="717550"/>
            <a:ext cx="53975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Real life</a:t>
            </a:r>
          </a:p>
        </p:txBody>
      </p:sp>
      <p:sp>
        <p:nvSpPr>
          <p:cNvPr id="145" name="Take your first step…"/>
          <p:cNvSpPr txBox="1"/>
          <p:nvPr>
            <p:ph type="body" sz="quarter" idx="1"/>
          </p:nvPr>
        </p:nvSpPr>
        <p:spPr>
          <a:xfrm>
            <a:off x="7023100" y="1708150"/>
            <a:ext cx="5397500" cy="2523815"/>
          </a:xfrm>
          <a:prstGeom prst="rect">
            <a:avLst/>
          </a:prstGeom>
        </p:spPr>
        <p:txBody>
          <a:bodyPr/>
          <a:lstStyle/>
          <a:p>
            <a:pPr marL="353568" indent="-353568" defTabSz="508254">
              <a:spcBef>
                <a:spcPts val="1500"/>
              </a:spcBef>
              <a:defRPr sz="2436"/>
            </a:pPr>
            <a:r>
              <a:t>Take your first step</a:t>
            </a:r>
          </a:p>
          <a:p>
            <a:pPr marL="353568" indent="-353568" defTabSz="508254">
              <a:spcBef>
                <a:spcPts val="1500"/>
              </a:spcBef>
              <a:defRPr sz="2436"/>
            </a:pPr>
            <a:r>
              <a:t>You fall! Learn from this experience</a:t>
            </a:r>
          </a:p>
          <a:p>
            <a:pPr marL="353568" indent="-353568" defTabSz="508254">
              <a:spcBef>
                <a:spcPts val="1500"/>
              </a:spcBef>
              <a:defRPr sz="2436"/>
            </a:pPr>
            <a:r>
              <a:t>Take another step</a:t>
            </a:r>
          </a:p>
          <a:p>
            <a:pPr marL="353568" indent="-353568" defTabSz="508254">
              <a:spcBef>
                <a:spcPts val="1500"/>
              </a:spcBef>
              <a:defRPr sz="2436"/>
            </a:pPr>
            <a:r>
              <a:t>Yes! </a:t>
            </a:r>
          </a:p>
        </p:txBody>
      </p:sp>
      <p:sp>
        <p:nvSpPr>
          <p:cNvPr id="146" name="Line"/>
          <p:cNvSpPr/>
          <p:nvPr/>
        </p:nvSpPr>
        <p:spPr>
          <a:xfrm>
            <a:off x="7023100" y="59436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" name="Neural network"/>
          <p:cNvSpPr txBox="1"/>
          <p:nvPr/>
        </p:nvSpPr>
        <p:spPr>
          <a:xfrm>
            <a:off x="7023100" y="5086350"/>
            <a:ext cx="53975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543305">
              <a:spcBef>
                <a:spcPts val="2100"/>
              </a:spcBef>
              <a:defRPr cap="all" i="0" spc="0" sz="4836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Neural network</a:t>
            </a:r>
          </a:p>
        </p:txBody>
      </p:sp>
      <p:sp>
        <p:nvSpPr>
          <p:cNvPr id="148" name="Make a prediction…"/>
          <p:cNvSpPr txBox="1"/>
          <p:nvPr/>
        </p:nvSpPr>
        <p:spPr>
          <a:xfrm>
            <a:off x="7023100" y="6076950"/>
            <a:ext cx="5397500" cy="265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i="0" spc="0" sz="2492"/>
            </a:pPr>
            <a:r>
              <a:t>Make a prediction</a:t>
            </a:r>
          </a:p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i="0" spc="0" sz="2492"/>
            </a:pPr>
            <a:r>
              <a:t>Wrong! Learn from this experience</a:t>
            </a:r>
          </a:p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i="0" spc="0" sz="2492"/>
            </a:pPr>
            <a:r>
              <a:t>Make another prediction</a:t>
            </a:r>
          </a:p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i="0" spc="0" sz="2492"/>
            </a:pPr>
            <a:r>
              <a:t>Yes!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07410" y="-65544"/>
            <a:ext cx="14819622" cy="9884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41673" y="-267325"/>
            <a:ext cx="17688146" cy="994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957180" y="-44493"/>
            <a:ext cx="24812051" cy="9879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